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  <p:sldMasterId id="2147483669" r:id="rId4"/>
    <p:sldMasterId id="2147483681" r:id="rId5"/>
    <p:sldMasterId id="2147483688" r:id="rId6"/>
  </p:sldMasterIdLst>
  <p:notesMasterIdLst>
    <p:notesMasterId r:id="rId8"/>
  </p:notesMasterIdLst>
  <p:sldIdLst>
    <p:sldId id="283" r:id="rId7"/>
    <p:sldId id="285" r:id="rId9"/>
    <p:sldId id="288" r:id="rId10"/>
    <p:sldId id="334" r:id="rId11"/>
    <p:sldId id="311" r:id="rId12"/>
    <p:sldId id="348" r:id="rId13"/>
    <p:sldId id="303" r:id="rId14"/>
    <p:sldId id="312" r:id="rId15"/>
    <p:sldId id="349" r:id="rId16"/>
    <p:sldId id="363" r:id="rId17"/>
    <p:sldId id="364" r:id="rId18"/>
    <p:sldId id="371" r:id="rId19"/>
    <p:sldId id="306" r:id="rId20"/>
    <p:sldId id="322" r:id="rId21"/>
    <p:sldId id="308" r:id="rId22"/>
    <p:sldId id="323" r:id="rId23"/>
    <p:sldId id="365" r:id="rId24"/>
    <p:sldId id="331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A9"/>
    <a:srgbClr val="FFB850"/>
    <a:srgbClr val="E66061"/>
    <a:srgbClr val="00AF92"/>
    <a:srgbClr val="01C3D8"/>
    <a:srgbClr val="00DDB8"/>
    <a:srgbClr val="00DEB9"/>
    <a:srgbClr val="00D2AF"/>
    <a:srgbClr val="01C2D6"/>
    <a:srgbClr val="EA61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37" autoAdjust="0"/>
    <p:restoredTop sz="94660"/>
  </p:normalViewPr>
  <p:slideViewPr>
    <p:cSldViewPr snapToGrid="0">
      <p:cViewPr>
        <p:scale>
          <a:sx n="66" d="100"/>
          <a:sy n="66" d="100"/>
        </p:scale>
        <p:origin x="1260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2F9BD2-FE88-4D45-BD8D-65D1F34B0AD4}" type="doc">
      <dgm:prSet loTypeId="list" loCatId="list" qsTypeId="urn:microsoft.com/office/officeart/2005/8/quickstyle/simple1" qsCatId="simple" csTypeId="urn:microsoft.com/office/officeart/2005/8/colors/accent4_1" csCatId="accent1" phldr="0"/>
      <dgm:spPr/>
      <dgm:t>
        <a:bodyPr/>
        <a:p>
          <a:endParaRPr lang="zh-CN" altLang="en-US"/>
        </a:p>
      </dgm:t>
    </dgm:pt>
    <dgm:pt modelId="{8DFEF381-1089-498A-A2E9-536EBD00BCA1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/>
            <a:t>软件工程师助理  </a:t>
          </a:r>
          <a:r>
            <a:rPr lang="zh-CN" altLang="en-US" sz="1800"/>
            <a:t/>
          </a:r>
          <a:endParaRPr lang="zh-CN" altLang="en-US" sz="1800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/>
            <a:t>10人  4000-5000/月</a:t>
          </a:r>
          <a:r>
            <a:rPr lang="zh-CN" altLang="en-US" sz="1800"/>
            <a:t/>
          </a:r>
          <a:endParaRPr lang="zh-CN" altLang="en-US" sz="1800"/>
        </a:p>
      </dgm:t>
    </dgm:pt>
    <dgm:pt modelId="{7BB104C5-5E13-4BA2-8795-D771D93EFD0B}" cxnId="{03611C8F-25AF-40B4-910E-574CB3DFE4E0}" type="parTrans">
      <dgm:prSet/>
      <dgm:spPr/>
      <dgm:t>
        <a:bodyPr/>
        <a:p>
          <a:endParaRPr lang="zh-CN" altLang="en-US"/>
        </a:p>
      </dgm:t>
    </dgm:pt>
    <dgm:pt modelId="{D8F41DAE-72AA-41BD-884F-BB8861ABB8ED}" cxnId="{03611C8F-25AF-40B4-910E-574CB3DFE4E0}" type="sibTrans">
      <dgm:prSet/>
      <dgm:spPr/>
      <dgm:t>
        <a:bodyPr/>
        <a:p>
          <a:endParaRPr lang="zh-CN" altLang="en-US"/>
        </a:p>
      </dgm:t>
    </dgm:pt>
    <dgm:pt modelId="{67856BDB-7B34-4717-A8DD-ED955D6E994B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1800"/>
            <a:t>协助技术产品的研发工作，配合团队完成相关任务。</a:t>
          </a:r>
          <a:r>
            <a:rPr lang="zh-CN" altLang="en-US" sz="1800"/>
            <a:t/>
          </a:r>
          <a:endParaRPr lang="zh-CN" altLang="en-US" sz="1800"/>
        </a:p>
      </dgm:t>
    </dgm:pt>
    <dgm:pt modelId="{772BA600-C67E-4B93-B4A5-0C0DECE788A8}" cxnId="{09EBE2B3-0B1F-49D3-AEC4-EC7D2D67CC1E}" type="parTrans">
      <dgm:prSet/>
      <dgm:spPr/>
      <dgm:t>
        <a:bodyPr/>
        <a:p>
          <a:endParaRPr lang="zh-CN" altLang="en-US"/>
        </a:p>
      </dgm:t>
    </dgm:pt>
    <dgm:pt modelId="{6E0A9D10-C2CB-4F7C-BF91-F881E97D27C2}" cxnId="{09EBE2B3-0B1F-49D3-AEC4-EC7D2D67CC1E}" type="sibTrans">
      <dgm:prSet/>
      <dgm:spPr/>
      <dgm:t>
        <a:bodyPr/>
        <a:p>
          <a:endParaRPr lang="zh-CN" altLang="en-US"/>
        </a:p>
      </dgm:t>
    </dgm:pt>
    <dgm:pt modelId="{EB099D45-42E4-4FB3-8BE3-22A72863D5FC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/>
            <a:t>应用化学或分析化学专业人员 </a:t>
          </a:r>
          <a:r>
            <a:rPr lang="zh-CN" altLang="en-US" sz="1800"/>
            <a:t/>
          </a:r>
          <a:endParaRPr lang="zh-CN" altLang="en-US" sz="1800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/>
            <a:t>5人 6000-8000/月</a:t>
          </a:r>
          <a:r>
            <a:rPr lang="zh-CN" altLang="en-US" sz="1800"/>
            <a:t/>
          </a:r>
          <a:endParaRPr lang="zh-CN" altLang="en-US" sz="1800"/>
        </a:p>
      </dgm:t>
    </dgm:pt>
    <dgm:pt modelId="{C2BA91CD-5382-45C0-B4F4-75094723F4D9}" cxnId="{8B28A049-9B5C-4680-992C-F30B76E420B5}" type="parTrans">
      <dgm:prSet/>
      <dgm:spPr/>
      <dgm:t>
        <a:bodyPr/>
        <a:p>
          <a:endParaRPr lang="zh-CN" altLang="en-US"/>
        </a:p>
      </dgm:t>
    </dgm:pt>
    <dgm:pt modelId="{973C65EF-E3B8-4CF5-B140-FEC5A74F0B0E}" cxnId="{8B28A049-9B5C-4680-992C-F30B76E420B5}" type="sibTrans">
      <dgm:prSet/>
      <dgm:spPr/>
      <dgm:t>
        <a:bodyPr/>
        <a:p>
          <a:endParaRPr lang="zh-CN" altLang="en-US"/>
        </a:p>
      </dgm:t>
    </dgm:pt>
    <dgm:pt modelId="{63116591-D397-40B5-AD45-C8FD7C1AD18F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1800"/>
            <a:t>完成气相分子吸收光谱法、流动注射-水杨酸分光光度法、流动注射-钼酸铵分光光度法、流动注射-盐酸萘乙二胺分光光度法等实验，并获取标准液样本。</a:t>
          </a:r>
          <a:endParaRPr lang="zh-CN" altLang="en-US" sz="1800"/>
        </a:p>
      </dgm:t>
    </dgm:pt>
    <dgm:pt modelId="{35D9FDAB-90FC-4149-8FA1-C2011A738832}" cxnId="{4DDE067F-1E46-426C-9B0B-049C9C73DA68}" type="parTrans">
      <dgm:prSet/>
      <dgm:spPr/>
      <dgm:t>
        <a:bodyPr/>
        <a:p>
          <a:endParaRPr lang="zh-CN" altLang="en-US"/>
        </a:p>
      </dgm:t>
    </dgm:pt>
    <dgm:pt modelId="{B1B09198-8815-4821-8A77-DCC2993E3086}" cxnId="{4DDE067F-1E46-426C-9B0B-049C9C73DA68}" type="sibTrans">
      <dgm:prSet/>
      <dgm:spPr/>
      <dgm:t>
        <a:bodyPr/>
        <a:p>
          <a:endParaRPr lang="zh-CN" altLang="en-US"/>
        </a:p>
      </dgm:t>
    </dgm:pt>
    <dgm:pt modelId="{0C7614AF-FE1B-474B-8B3D-B1D06ACF75F6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/>
            <a:t>工业设计人员</a:t>
          </a:r>
          <a:endParaRPr lang="zh-CN" altLang="en-US" sz="1800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/>
            <a:t> 5人   6000</a:t>
          </a:r>
          <a:r>
            <a:rPr lang="en-US" altLang="zh-CN" sz="1800"/>
            <a:t>-</a:t>
          </a:r>
          <a:r>
            <a:rPr lang="zh-CN" altLang="en-US" sz="1800"/>
            <a:t>8000/月</a:t>
          </a:r>
          <a:r>
            <a:rPr lang="zh-CN" altLang="en-US" sz="1800"/>
            <a:t/>
          </a:r>
          <a:endParaRPr lang="zh-CN" altLang="en-US" sz="1800"/>
        </a:p>
      </dgm:t>
    </dgm:pt>
    <dgm:pt modelId="{6405A9A7-2A86-4BF1-8D9D-4D36DE3099F5}" cxnId="{8B1462EA-5678-4BE4-B4AD-112F6C92413F}" type="parTrans">
      <dgm:prSet/>
      <dgm:spPr/>
      <dgm:t>
        <a:bodyPr/>
        <a:p>
          <a:endParaRPr lang="zh-CN" altLang="en-US"/>
        </a:p>
      </dgm:t>
    </dgm:pt>
    <dgm:pt modelId="{2043401E-454D-4886-ADA9-FCC81736E837}" cxnId="{8B1462EA-5678-4BE4-B4AD-112F6C92413F}" type="sibTrans">
      <dgm:prSet/>
      <dgm:spPr/>
      <dgm:t>
        <a:bodyPr/>
        <a:p>
          <a:endParaRPr lang="zh-CN" altLang="en-US"/>
        </a:p>
      </dgm:t>
    </dgm:pt>
    <dgm:pt modelId="{1595198B-D222-4BF8-83BF-0D3CA5996A3E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1800"/>
            <a:t>完成上述反应的设备及过程设计，与嵌入式工程师对接实现自动反应过程。</a:t>
          </a:r>
          <a:r>
            <a:rPr lang="zh-CN" altLang="en-US" sz="1800"/>
            <a:t/>
          </a:r>
          <a:endParaRPr lang="zh-CN" altLang="en-US" sz="1800"/>
        </a:p>
      </dgm:t>
    </dgm:pt>
    <dgm:pt modelId="{9E050DE5-CBC7-4D41-8BB4-8999E754F806}" cxnId="{5572C8CC-CA24-44F5-BEA0-373DA60407A2}" type="parTrans">
      <dgm:prSet/>
      <dgm:spPr/>
      <dgm:t>
        <a:bodyPr/>
        <a:p>
          <a:endParaRPr lang="zh-CN" altLang="en-US"/>
        </a:p>
      </dgm:t>
    </dgm:pt>
    <dgm:pt modelId="{1D266B9B-E78F-4C1C-9CA1-FAC55716A8D9}" cxnId="{5572C8CC-CA24-44F5-BEA0-373DA60407A2}" type="sibTrans">
      <dgm:prSet/>
      <dgm:spPr/>
      <dgm:t>
        <a:bodyPr/>
        <a:p>
          <a:endParaRPr lang="zh-CN" altLang="en-US"/>
        </a:p>
      </dgm:t>
    </dgm:pt>
    <dgm:pt modelId="{89665C68-DC3D-4A59-A94F-71560A7E01F2}">
      <dgm:prSet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1800"/>
            <a:t/>
          </a:r>
          <a:endParaRPr lang="zh-CN" altLang="en-US" sz="1800"/>
        </a:p>
      </dgm:t>
    </dgm:pt>
    <dgm:pt modelId="{428C4AE2-1568-4404-B4BF-9771CCD5E44C}" cxnId="{C823F45C-7B4A-4477-98E5-D96C345BD642}" type="parTrans">
      <dgm:prSet/>
      <dgm:spPr/>
    </dgm:pt>
    <dgm:pt modelId="{E5E52EE0-F052-4DCF-9F44-E449444A1F2E}" cxnId="{C823F45C-7B4A-4477-98E5-D96C345BD642}" type="sibTrans">
      <dgm:prSet/>
      <dgm:spPr/>
    </dgm:pt>
    <dgm:pt modelId="{CBB719A3-638C-41E0-B0EC-B22FA0508898}" type="pres">
      <dgm:prSet presAssocID="{982F9BD2-FE88-4D45-BD8D-65D1F34B0AD4}" presName="Name0" presStyleCnt="0">
        <dgm:presLayoutVars>
          <dgm:dir/>
          <dgm:animLvl val="lvl"/>
          <dgm:resizeHandles val="exact"/>
        </dgm:presLayoutVars>
      </dgm:prSet>
      <dgm:spPr/>
    </dgm:pt>
    <dgm:pt modelId="{53879FB3-2A34-4B19-A163-E7E5A2A61ED1}" type="pres">
      <dgm:prSet presAssocID="{8DFEF381-1089-498A-A2E9-536EBD00BCA1}" presName="linNode" presStyleCnt="0"/>
      <dgm:spPr/>
    </dgm:pt>
    <dgm:pt modelId="{BD6C8DA9-0F3A-464E-ACD2-6660B6C6E5C4}" type="pres">
      <dgm:prSet presAssocID="{8DFEF381-1089-498A-A2E9-536EBD00BCA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76AE918-ABC8-47B8-8DD8-96F195BFB5B5}" type="pres">
      <dgm:prSet presAssocID="{8DFEF381-1089-498A-A2E9-536EBD00BCA1}" presName="descendantText" presStyleLbl="alignAccFollowNode1" presStyleIdx="0" presStyleCnt="3">
        <dgm:presLayoutVars>
          <dgm:bulletEnabled val="1"/>
        </dgm:presLayoutVars>
      </dgm:prSet>
      <dgm:spPr/>
    </dgm:pt>
    <dgm:pt modelId="{FFE0819C-8AC4-4036-9C1A-1EC29F5C921E}" type="pres">
      <dgm:prSet presAssocID="{D8F41DAE-72AA-41BD-884F-BB8861ABB8ED}" presName="sp" presStyleCnt="0"/>
      <dgm:spPr/>
    </dgm:pt>
    <dgm:pt modelId="{F7591D7B-260A-4799-8396-533EFCB75BEB}" type="pres">
      <dgm:prSet presAssocID="{EB099D45-42E4-4FB3-8BE3-22A72863D5FC}" presName="linNode" presStyleCnt="0"/>
      <dgm:spPr/>
    </dgm:pt>
    <dgm:pt modelId="{F8FCFA27-1E37-47F3-819F-CCC620DE8027}" type="pres">
      <dgm:prSet presAssocID="{EB099D45-42E4-4FB3-8BE3-22A72863D5F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B1799245-8A88-4DFD-8913-C5C978690807}" type="pres">
      <dgm:prSet presAssocID="{EB099D45-42E4-4FB3-8BE3-22A72863D5FC}" presName="descendantText" presStyleLbl="alignAccFollowNode1" presStyleIdx="1" presStyleCnt="3">
        <dgm:presLayoutVars>
          <dgm:bulletEnabled val="1"/>
        </dgm:presLayoutVars>
      </dgm:prSet>
      <dgm:spPr/>
    </dgm:pt>
    <dgm:pt modelId="{8DCDF6EC-DA1E-4BFB-B25A-DFA57323B4B5}" type="pres">
      <dgm:prSet presAssocID="{973C65EF-E3B8-4CF5-B140-FEC5A74F0B0E}" presName="sp" presStyleCnt="0"/>
      <dgm:spPr/>
    </dgm:pt>
    <dgm:pt modelId="{3F2BB2C1-5788-46C7-BBC7-A198D39677C4}" type="pres">
      <dgm:prSet presAssocID="{0C7614AF-FE1B-474B-8B3D-B1D06ACF75F6}" presName="linNode" presStyleCnt="0"/>
      <dgm:spPr/>
    </dgm:pt>
    <dgm:pt modelId="{F3A1F871-519C-4E76-89EE-B8DB3D0BD125}" type="pres">
      <dgm:prSet presAssocID="{0C7614AF-FE1B-474B-8B3D-B1D06ACF75F6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F00652BC-5530-4BD7-A5E2-D7101737A3B5}" type="pres">
      <dgm:prSet presAssocID="{0C7614AF-FE1B-474B-8B3D-B1D06ACF75F6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03611C8F-25AF-40B4-910E-574CB3DFE4E0}" srcId="{982F9BD2-FE88-4D45-BD8D-65D1F34B0AD4}" destId="{8DFEF381-1089-498A-A2E9-536EBD00BCA1}" srcOrd="0" destOrd="0" parTransId="{7BB104C5-5E13-4BA2-8795-D771D93EFD0B}" sibTransId="{D8F41DAE-72AA-41BD-884F-BB8861ABB8ED}"/>
    <dgm:cxn modelId="{09EBE2B3-0B1F-49D3-AEC4-EC7D2D67CC1E}" srcId="{8DFEF381-1089-498A-A2E9-536EBD00BCA1}" destId="{67856BDB-7B34-4717-A8DD-ED955D6E994B}" srcOrd="0" destOrd="0" parTransId="{772BA600-C67E-4B93-B4A5-0C0DECE788A8}" sibTransId="{6E0A9D10-C2CB-4F7C-BF91-F881E97D27C2}"/>
    <dgm:cxn modelId="{8B28A049-9B5C-4680-992C-F30B76E420B5}" srcId="{982F9BD2-FE88-4D45-BD8D-65D1F34B0AD4}" destId="{EB099D45-42E4-4FB3-8BE3-22A72863D5FC}" srcOrd="1" destOrd="0" parTransId="{C2BA91CD-5382-45C0-B4F4-75094723F4D9}" sibTransId="{973C65EF-E3B8-4CF5-B140-FEC5A74F0B0E}"/>
    <dgm:cxn modelId="{4DDE067F-1E46-426C-9B0B-049C9C73DA68}" srcId="{EB099D45-42E4-4FB3-8BE3-22A72863D5FC}" destId="{63116591-D397-40B5-AD45-C8FD7C1AD18F}" srcOrd="0" destOrd="1" parTransId="{35D9FDAB-90FC-4149-8FA1-C2011A738832}" sibTransId="{B1B09198-8815-4821-8A77-DCC2993E3086}"/>
    <dgm:cxn modelId="{8B1462EA-5678-4BE4-B4AD-112F6C92413F}" srcId="{982F9BD2-FE88-4D45-BD8D-65D1F34B0AD4}" destId="{0C7614AF-FE1B-474B-8B3D-B1D06ACF75F6}" srcOrd="2" destOrd="0" parTransId="{6405A9A7-2A86-4BF1-8D9D-4D36DE3099F5}" sibTransId="{2043401E-454D-4886-ADA9-FCC81736E837}"/>
    <dgm:cxn modelId="{5572C8CC-CA24-44F5-BEA0-373DA60407A2}" srcId="{0C7614AF-FE1B-474B-8B3D-B1D06ACF75F6}" destId="{1595198B-D222-4BF8-83BF-0D3CA5996A3E}" srcOrd="0" destOrd="2" parTransId="{9E050DE5-CBC7-4D41-8BB4-8999E754F806}" sibTransId="{1D266B9B-E78F-4C1C-9CA1-FAC55716A8D9}"/>
    <dgm:cxn modelId="{C823F45C-7B4A-4477-98E5-D96C345BD642}" srcId="{0C7614AF-FE1B-474B-8B3D-B1D06ACF75F6}" destId="{89665C68-DC3D-4A59-A94F-71560A7E01F2}" srcOrd="1" destOrd="2" parTransId="{428C4AE2-1568-4404-B4BF-9771CCD5E44C}" sibTransId="{E5E52EE0-F052-4DCF-9F44-E449444A1F2E}"/>
    <dgm:cxn modelId="{CAD0A811-5B07-4F33-A642-A834D968FFC5}" type="presOf" srcId="{982F9BD2-FE88-4D45-BD8D-65D1F34B0AD4}" destId="{CBB719A3-638C-41E0-B0EC-B22FA0508898}" srcOrd="0" destOrd="0" presId="urn:microsoft.com/office/officeart/2005/8/layout/vList5"/>
    <dgm:cxn modelId="{7C4DC4CC-8E5D-4D32-B5BB-F8BA4AE28152}" type="presParOf" srcId="{CBB719A3-638C-41E0-B0EC-B22FA0508898}" destId="{53879FB3-2A34-4B19-A163-E7E5A2A61ED1}" srcOrd="0" destOrd="0" presId="urn:microsoft.com/office/officeart/2005/8/layout/vList5"/>
    <dgm:cxn modelId="{46CADCFE-D5B9-4EE4-954E-F13004339402}" type="presParOf" srcId="{53879FB3-2A34-4B19-A163-E7E5A2A61ED1}" destId="{BD6C8DA9-0F3A-464E-ACD2-6660B6C6E5C4}" srcOrd="0" destOrd="0" presId="urn:microsoft.com/office/officeart/2005/8/layout/vList5"/>
    <dgm:cxn modelId="{EF53D184-47AC-463D-86BB-A5A2FC821171}" type="presOf" srcId="{8DFEF381-1089-498A-A2E9-536EBD00BCA1}" destId="{BD6C8DA9-0F3A-464E-ACD2-6660B6C6E5C4}" srcOrd="0" destOrd="0" presId="urn:microsoft.com/office/officeart/2005/8/layout/vList5"/>
    <dgm:cxn modelId="{1D70F196-FF4F-4B64-B889-546088191DAB}" type="presParOf" srcId="{53879FB3-2A34-4B19-A163-E7E5A2A61ED1}" destId="{D76AE918-ABC8-47B8-8DD8-96F195BFB5B5}" srcOrd="1" destOrd="0" presId="urn:microsoft.com/office/officeart/2005/8/layout/vList5"/>
    <dgm:cxn modelId="{716AF7B0-7347-44A4-A7B4-8A01754D122D}" type="presOf" srcId="{67856BDB-7B34-4717-A8DD-ED955D6E994B}" destId="{D76AE918-ABC8-47B8-8DD8-96F195BFB5B5}" srcOrd="0" destOrd="0" presId="urn:microsoft.com/office/officeart/2005/8/layout/vList5"/>
    <dgm:cxn modelId="{957DE401-5271-4D3D-AE9E-352D71D29A84}" type="presParOf" srcId="{CBB719A3-638C-41E0-B0EC-B22FA0508898}" destId="{FFE0819C-8AC4-4036-9C1A-1EC29F5C921E}" srcOrd="1" destOrd="0" presId="urn:microsoft.com/office/officeart/2005/8/layout/vList5"/>
    <dgm:cxn modelId="{F720A53B-06FC-43D7-8BC6-8458E1488281}" type="presParOf" srcId="{CBB719A3-638C-41E0-B0EC-B22FA0508898}" destId="{F7591D7B-260A-4799-8396-533EFCB75BEB}" srcOrd="2" destOrd="0" presId="urn:microsoft.com/office/officeart/2005/8/layout/vList5"/>
    <dgm:cxn modelId="{17BBF7DA-D3DF-4493-A44F-B70EE9F10911}" type="presParOf" srcId="{F7591D7B-260A-4799-8396-533EFCB75BEB}" destId="{F8FCFA27-1E37-47F3-819F-CCC620DE8027}" srcOrd="0" destOrd="2" presId="urn:microsoft.com/office/officeart/2005/8/layout/vList5"/>
    <dgm:cxn modelId="{B303C281-177F-49FC-A23D-1040E06D03CC}" type="presOf" srcId="{EB099D45-42E4-4FB3-8BE3-22A72863D5FC}" destId="{F8FCFA27-1E37-47F3-819F-CCC620DE8027}" srcOrd="0" destOrd="0" presId="urn:microsoft.com/office/officeart/2005/8/layout/vList5"/>
    <dgm:cxn modelId="{27C87D7B-83B9-48F8-B6AF-A350CAB9228F}" type="presParOf" srcId="{F7591D7B-260A-4799-8396-533EFCB75BEB}" destId="{B1799245-8A88-4DFD-8913-C5C978690807}" srcOrd="1" destOrd="2" presId="urn:microsoft.com/office/officeart/2005/8/layout/vList5"/>
    <dgm:cxn modelId="{E6C014E7-1333-43FF-8710-B3C3FD8EAAD2}" type="presOf" srcId="{63116591-D397-40B5-AD45-C8FD7C1AD18F}" destId="{B1799245-8A88-4DFD-8913-C5C978690807}" srcOrd="0" destOrd="0" presId="urn:microsoft.com/office/officeart/2005/8/layout/vList5"/>
    <dgm:cxn modelId="{83F25F21-4985-4CD4-9C83-96E419BB0B23}" type="presParOf" srcId="{CBB719A3-638C-41E0-B0EC-B22FA0508898}" destId="{8DCDF6EC-DA1E-4BFB-B25A-DFA57323B4B5}" srcOrd="3" destOrd="0" presId="urn:microsoft.com/office/officeart/2005/8/layout/vList5"/>
    <dgm:cxn modelId="{2FE575D6-8F7A-45D6-8E4A-0358CC66F38A}" type="presParOf" srcId="{CBB719A3-638C-41E0-B0EC-B22FA0508898}" destId="{3F2BB2C1-5788-46C7-BBC7-A198D39677C4}" srcOrd="4" destOrd="0" presId="urn:microsoft.com/office/officeart/2005/8/layout/vList5"/>
    <dgm:cxn modelId="{0414AFBA-FE48-451A-83EA-8CEEA38B13DE}" type="presParOf" srcId="{3F2BB2C1-5788-46C7-BBC7-A198D39677C4}" destId="{F3A1F871-519C-4E76-89EE-B8DB3D0BD125}" srcOrd="0" destOrd="4" presId="urn:microsoft.com/office/officeart/2005/8/layout/vList5"/>
    <dgm:cxn modelId="{B446CD00-DF80-4C04-A816-14433183D5FE}" type="presOf" srcId="{0C7614AF-FE1B-474B-8B3D-B1D06ACF75F6}" destId="{F3A1F871-519C-4E76-89EE-B8DB3D0BD125}" srcOrd="0" destOrd="0" presId="urn:microsoft.com/office/officeart/2005/8/layout/vList5"/>
    <dgm:cxn modelId="{A3141892-D26C-4C9E-8636-3D7D24A7C1FC}" type="presParOf" srcId="{3F2BB2C1-5788-46C7-BBC7-A198D39677C4}" destId="{F00652BC-5530-4BD7-A5E2-D7101737A3B5}" srcOrd="1" destOrd="4" presId="urn:microsoft.com/office/officeart/2005/8/layout/vList5"/>
    <dgm:cxn modelId="{65A164AC-AA8F-4F75-A8A2-00DD87BB5DDC}" type="presOf" srcId="{1595198B-D222-4BF8-83BF-0D3CA5996A3E}" destId="{F00652BC-5530-4BD7-A5E2-D7101737A3B5}" srcOrd="0" destOrd="0" presId="urn:microsoft.com/office/officeart/2005/8/layout/vList5"/>
    <dgm:cxn modelId="{980B177F-0544-437A-8F09-8665B7CC93BC}" type="presOf" srcId="{89665C68-DC3D-4A59-A94F-71560A7E01F2}" destId="{F00652BC-5530-4BD7-A5E2-D7101737A3B5}" srcOrd="0" destOrd="1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622415" cy="5164455"/>
        <a:chOff x="0" y="0"/>
        <a:chExt cx="6622415" cy="5164455"/>
      </a:xfrm>
    </dsp:grpSpPr>
    <dsp:sp modelId="{D76AE918-ABC8-47B8-8DD8-96F195BFB5B5}">
      <dsp:nvSpPr>
        <dsp:cNvPr id="4" name="同侧圆角矩形 3"/>
        <dsp:cNvSpPr/>
      </dsp:nvSpPr>
      <dsp:spPr bwMode="white">
        <a:xfrm rot="5400000">
          <a:off x="3836861" y="-1286196"/>
          <a:ext cx="1332763" cy="4238346"/>
        </a:xfrm>
        <a:prstGeom prst="round2SameRect">
          <a:avLst/>
        </a:prstGeom>
      </dsp:spPr>
      <dsp:style>
        <a:lnRef idx="2">
          <a:schemeClr val="accent4">
            <a:alpha val="90000"/>
          </a:schemeClr>
        </a:lnRef>
        <a:fillRef idx="1">
          <a:schemeClr val="l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68580" tIns="34290" rIns="68580" bIns="34290" anchor="ctr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171450" lvl="1" indent="-1714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>
              <a:solidFill>
                <a:schemeClr val="dk1"/>
              </a:solidFill>
            </a:rPr>
            <a:t>协助技术产品的研发工作，配合团队完成相关任务。</a:t>
          </a:r>
          <a:endParaRPr lang="zh-CN" altLang="en-US" sz="1800">
            <a:solidFill>
              <a:schemeClr val="dk1"/>
            </a:solidFill>
          </a:endParaRPr>
        </a:p>
      </dsp:txBody>
      <dsp:txXfrm rot="5400000">
        <a:off x="3836861" y="-1286196"/>
        <a:ext cx="1332763" cy="4238346"/>
      </dsp:txXfrm>
    </dsp:sp>
    <dsp:sp modelId="{BD6C8DA9-0F3A-464E-ACD2-6660B6C6E5C4}">
      <dsp:nvSpPr>
        <dsp:cNvPr id="3" name="圆角矩形 2"/>
        <dsp:cNvSpPr/>
      </dsp:nvSpPr>
      <dsp:spPr bwMode="white">
        <a:xfrm>
          <a:off x="0" y="0"/>
          <a:ext cx="2384069" cy="1665953"/>
        </a:xfrm>
        <a:prstGeom prst="roundRect">
          <a:avLst/>
        </a:prstGeom>
      </dsp:spPr>
      <dsp:style>
        <a:lnRef idx="2">
          <a:schemeClr val="accent4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8580" tIns="34290" rIns="68580" bIns="3429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>
              <a:solidFill>
                <a:schemeClr val="dk1"/>
              </a:solidFill>
            </a:rPr>
            <a:t>软件工程师助理  </a:t>
          </a:r>
          <a:endParaRPr lang="zh-CN" altLang="en-US" sz="1800">
            <a:solidFill>
              <a:schemeClr val="dk1"/>
            </a:solidFill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>
              <a:solidFill>
                <a:schemeClr val="dk1"/>
              </a:solidFill>
            </a:rPr>
            <a:t>10人  4000-5000/月</a:t>
          </a:r>
          <a:endParaRPr lang="zh-CN" altLang="en-US" sz="1800">
            <a:solidFill>
              <a:schemeClr val="dk1"/>
            </a:solidFill>
          </a:endParaRPr>
        </a:p>
      </dsp:txBody>
      <dsp:txXfrm>
        <a:off x="0" y="0"/>
        <a:ext cx="2384069" cy="1665953"/>
      </dsp:txXfrm>
    </dsp:sp>
    <dsp:sp modelId="{B1799245-8A88-4DFD-8913-C5C978690807}">
      <dsp:nvSpPr>
        <dsp:cNvPr id="6" name="同侧圆角矩形 5"/>
        <dsp:cNvSpPr/>
      </dsp:nvSpPr>
      <dsp:spPr bwMode="white">
        <a:xfrm rot="5400000">
          <a:off x="3836861" y="463055"/>
          <a:ext cx="1332763" cy="4238346"/>
        </a:xfrm>
        <a:prstGeom prst="round2SameRect">
          <a:avLst/>
        </a:prstGeom>
      </dsp:spPr>
      <dsp:style>
        <a:lnRef idx="2">
          <a:schemeClr val="accent4">
            <a:alpha val="90000"/>
          </a:schemeClr>
        </a:lnRef>
        <a:fillRef idx="1">
          <a:schemeClr val="l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68580" tIns="34290" rIns="68580" bIns="34290" anchor="ctr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171450" lvl="1" indent="-1714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>
              <a:solidFill>
                <a:schemeClr val="dk1"/>
              </a:solidFill>
            </a:rPr>
            <a:t>完成气相分子吸收光谱法、流动注射-水杨酸分光光度法、流动注射-钼酸铵分光光度法、流动注射-盐酸萘乙二胺分光光度法等实验，并获取标准液样本；</a:t>
          </a:r>
          <a:endParaRPr lang="zh-CN" altLang="en-US" sz="1800">
            <a:solidFill>
              <a:schemeClr val="dk1"/>
            </a:solidFill>
          </a:endParaRPr>
        </a:p>
      </dsp:txBody>
      <dsp:txXfrm rot="5400000">
        <a:off x="3836861" y="463055"/>
        <a:ext cx="1332763" cy="4238346"/>
      </dsp:txXfrm>
    </dsp:sp>
    <dsp:sp modelId="{F8FCFA27-1E37-47F3-819F-CCC620DE8027}">
      <dsp:nvSpPr>
        <dsp:cNvPr id="5" name="圆角矩形 4"/>
        <dsp:cNvSpPr/>
      </dsp:nvSpPr>
      <dsp:spPr bwMode="white">
        <a:xfrm>
          <a:off x="0" y="1749251"/>
          <a:ext cx="2384069" cy="1665953"/>
        </a:xfrm>
        <a:prstGeom prst="roundRect">
          <a:avLst/>
        </a:prstGeom>
      </dsp:spPr>
      <dsp:style>
        <a:lnRef idx="2">
          <a:schemeClr val="accent4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8580" tIns="34290" rIns="68580" bIns="3429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>
              <a:solidFill>
                <a:schemeClr val="dk1"/>
              </a:solidFill>
            </a:rPr>
            <a:t>应用化学或分析化学专业人员 </a:t>
          </a:r>
          <a:endParaRPr lang="zh-CN" altLang="en-US" sz="1800">
            <a:solidFill>
              <a:schemeClr val="dk1"/>
            </a:solidFill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>
              <a:solidFill>
                <a:schemeClr val="dk1"/>
              </a:solidFill>
            </a:rPr>
            <a:t>5人 6000-8000/月</a:t>
          </a:r>
          <a:endParaRPr lang="zh-CN" altLang="en-US" sz="1800">
            <a:solidFill>
              <a:schemeClr val="dk1"/>
            </a:solidFill>
          </a:endParaRPr>
        </a:p>
      </dsp:txBody>
      <dsp:txXfrm>
        <a:off x="0" y="1749251"/>
        <a:ext cx="2384069" cy="1665953"/>
      </dsp:txXfrm>
    </dsp:sp>
    <dsp:sp modelId="{F00652BC-5530-4BD7-A5E2-D7101737A3B5}">
      <dsp:nvSpPr>
        <dsp:cNvPr id="8" name="同侧圆角矩形 7"/>
        <dsp:cNvSpPr/>
      </dsp:nvSpPr>
      <dsp:spPr bwMode="white">
        <a:xfrm rot="5400000">
          <a:off x="3836861" y="2212306"/>
          <a:ext cx="1332763" cy="4238346"/>
        </a:xfrm>
        <a:prstGeom prst="round2SameRect">
          <a:avLst/>
        </a:prstGeom>
      </dsp:spPr>
      <dsp:style>
        <a:lnRef idx="2">
          <a:schemeClr val="accent4">
            <a:alpha val="90000"/>
          </a:schemeClr>
        </a:lnRef>
        <a:fillRef idx="1">
          <a:schemeClr val="l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68580" tIns="34290" rIns="68580" bIns="34290" anchor="ctr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171450" lvl="1" indent="-1714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>
              <a:solidFill>
                <a:schemeClr val="dk1"/>
              </a:solidFill>
            </a:rPr>
            <a:t>完成上述反应的设备及过程设计，与嵌入式工程师对接实现自动反应过程。</a:t>
          </a:r>
          <a:endParaRPr lang="zh-CN" altLang="en-US" sz="1800">
            <a:solidFill>
              <a:schemeClr val="dk1"/>
            </a:solidFill>
          </a:endParaRPr>
        </a:p>
        <a:p>
          <a:pPr marL="171450" lvl="1" indent="-1714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1800">
            <a:solidFill>
              <a:schemeClr val="dk1"/>
            </a:solidFill>
          </a:endParaRPr>
        </a:p>
      </dsp:txBody>
      <dsp:txXfrm rot="5400000">
        <a:off x="3836861" y="2212306"/>
        <a:ext cx="1332763" cy="4238346"/>
      </dsp:txXfrm>
    </dsp:sp>
    <dsp:sp modelId="{F3A1F871-519C-4E76-89EE-B8DB3D0BD125}">
      <dsp:nvSpPr>
        <dsp:cNvPr id="7" name="圆角矩形 6"/>
        <dsp:cNvSpPr/>
      </dsp:nvSpPr>
      <dsp:spPr bwMode="white">
        <a:xfrm>
          <a:off x="0" y="3498502"/>
          <a:ext cx="2384069" cy="1665953"/>
        </a:xfrm>
        <a:prstGeom prst="roundRect">
          <a:avLst/>
        </a:prstGeom>
      </dsp:spPr>
      <dsp:style>
        <a:lnRef idx="2">
          <a:schemeClr val="accent4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8580" tIns="34290" rIns="68580" bIns="3429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>
              <a:solidFill>
                <a:schemeClr val="dk1"/>
              </a:solidFill>
            </a:rPr>
            <a:t>工业设计人员</a:t>
          </a:r>
          <a:endParaRPr lang="zh-CN" altLang="en-US" sz="1800">
            <a:solidFill>
              <a:schemeClr val="dk1"/>
            </a:solidFill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>
              <a:solidFill>
                <a:schemeClr val="dk1"/>
              </a:solidFill>
            </a:rPr>
            <a:t> 5人   6000</a:t>
          </a:r>
          <a:r>
            <a:rPr lang="en-US" altLang="zh-CN" sz="1800">
              <a:solidFill>
                <a:schemeClr val="dk1"/>
              </a:solidFill>
            </a:rPr>
            <a:t>-</a:t>
          </a:r>
          <a:r>
            <a:rPr lang="zh-CN" altLang="en-US" sz="1800">
              <a:solidFill>
                <a:schemeClr val="dk1"/>
              </a:solidFill>
            </a:rPr>
            <a:t>8000/月</a:t>
          </a:r>
          <a:endParaRPr lang="zh-CN" altLang="en-US" sz="1800">
            <a:solidFill>
              <a:schemeClr val="dk1"/>
            </a:solidFill>
          </a:endParaRPr>
        </a:p>
      </dsp:txBody>
      <dsp:txXfrm>
        <a:off x="0" y="3498502"/>
        <a:ext cx="2384069" cy="1665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2F923-1E60-43D8-9230-6D537DB59E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54D2F-6B4E-4664-9434-C6D6CA9376A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wps</a:t>
            </a:r>
            <a:r>
              <a:rPr lang="zh-CN" altLang="en-US" dirty="0"/>
              <a:t>稻壳儿佳誉设计原创链接：</a:t>
            </a:r>
            <a:r>
              <a:rPr lang="en-US" altLang="zh-CN" dirty="0"/>
              <a:t>http://chn.docer.com/works?userid=219874625_7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454D2F-6B4E-4664-9434-C6D6CA9376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wps</a:t>
            </a:r>
            <a:r>
              <a:rPr lang="zh-CN" altLang="en-US" dirty="0"/>
              <a:t>稻壳儿佳誉设计原创链接：</a:t>
            </a:r>
            <a:r>
              <a:rPr lang="en-US" altLang="zh-CN" dirty="0"/>
              <a:t>http://chn.docer.com/works?userid=219874625_7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454D2F-6B4E-4664-9434-C6D6CA9376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wps</a:t>
            </a:r>
            <a:r>
              <a:rPr lang="zh-CN" altLang="en-US" dirty="0"/>
              <a:t>稻壳儿佳誉设计原创链接：</a:t>
            </a:r>
            <a:r>
              <a:rPr lang="en-US" altLang="zh-CN" dirty="0"/>
              <a:t>http://chn.docer.com/works?userid=219874625_7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454D2F-6B4E-4664-9434-C6D6CA9376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wps</a:t>
            </a:r>
            <a:r>
              <a:rPr lang="zh-CN" altLang="en-US" dirty="0"/>
              <a:t>稻壳儿佳誉设计原创链接：</a:t>
            </a:r>
            <a:r>
              <a:rPr lang="en-US" altLang="zh-CN" dirty="0"/>
              <a:t>http://chn.docer.com/works?userid=219874625_7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454D2F-6B4E-4664-9434-C6D6CA9376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68C12-CAD1-41A5-9E56-662319D713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EF880-7710-4E5E-A339-119E6F840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4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77" y="6356746"/>
            <a:ext cx="2845151" cy="3657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E67A1-5C53-42BD-AB2C-709FEF61F26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363" y="6356746"/>
            <a:ext cx="3861276" cy="3657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174" y="6356746"/>
            <a:ext cx="2845151" cy="3657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80EFF5-4C64-44AF-903C-4654B01C43E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77" y="275464"/>
            <a:ext cx="10972648" cy="114249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609677" y="6356746"/>
            <a:ext cx="2845151" cy="3657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73E08-A71B-4FDC-B054-E26753AAFF0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363" y="6356746"/>
            <a:ext cx="3861276" cy="3657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174" y="6356746"/>
            <a:ext cx="2845151" cy="3657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3CDD0-E3EC-4FB5-9135-935862A1CC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950384" y="1927412"/>
            <a:ext cx="3172883" cy="4257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65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44498" y="161467"/>
            <a:ext cx="11903004" cy="6535068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970992"/>
            <a:ext cx="12192001" cy="588700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6C227-3E6F-4078-BB08-2654D0AE05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27EB-AB73-4860-A1B1-B2B84940B1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四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四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B3C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四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FB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1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0" y="0"/>
            <a:ext cx="12191999" cy="6858000"/>
          </a:xfrm>
          <a:prstGeom prst="rect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520" y="2130426"/>
            <a:ext cx="10362962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039" y="3886200"/>
            <a:ext cx="8533924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80" y="274638"/>
            <a:ext cx="1097264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80" y="1600201"/>
            <a:ext cx="10972641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738" y="4406901"/>
            <a:ext cx="1036296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738" y="2906713"/>
            <a:ext cx="10362961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6C227-3E6F-4078-BB08-2654D0AE05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27EB-AB73-4860-A1B1-B2B84940B1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80" y="274638"/>
            <a:ext cx="1097264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80" y="1600201"/>
            <a:ext cx="54093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416" y="1600201"/>
            <a:ext cx="5410904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80" y="274638"/>
            <a:ext cx="10972641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79" y="1535113"/>
            <a:ext cx="5387089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79" y="2174875"/>
            <a:ext cx="5387089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45" y="1535113"/>
            <a:ext cx="538867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45" y="2174875"/>
            <a:ext cx="5388676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80" y="274638"/>
            <a:ext cx="1097264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80" y="273050"/>
            <a:ext cx="40105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296" y="273051"/>
            <a:ext cx="681602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80" y="1435101"/>
            <a:ext cx="40105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99" y="4800600"/>
            <a:ext cx="7316152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99" y="612775"/>
            <a:ext cx="7316152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99" y="5367338"/>
            <a:ext cx="7316152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80" y="274638"/>
            <a:ext cx="1097264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80" y="1600201"/>
            <a:ext cx="10972641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351" y="274639"/>
            <a:ext cx="274197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79" y="274639"/>
            <a:ext cx="8078252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36801" y="482600"/>
            <a:ext cx="7518400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352800" y="951921"/>
            <a:ext cx="5486400" cy="2676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6565" indent="0">
              <a:buNone/>
              <a:defRPr sz="1200"/>
            </a:lvl8pPr>
            <a:lvl9pPr marL="4876165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2336801" y="482600"/>
            <a:ext cx="7518400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352800" y="951921"/>
            <a:ext cx="5486400" cy="2676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6565" indent="0">
              <a:buNone/>
              <a:defRPr sz="1200"/>
            </a:lvl8pPr>
            <a:lvl9pPr marL="4876165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0.xml"/><Relationship Id="rId7" Type="http://schemas.openxmlformats.org/officeDocument/2006/relationships/slideLayout" Target="../slideLayouts/slideLayout9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8" Type="http://schemas.openxmlformats.org/officeDocument/2006/relationships/theme" Target="../theme/theme2.xml"/><Relationship Id="rId17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7" Type="http://schemas.openxmlformats.org/officeDocument/2006/relationships/theme" Target="../theme/theme4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47" r="18448" b="3537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89" y="365780"/>
            <a:ext cx="10515224" cy="132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89" y="1825890"/>
            <a:ext cx="10515224" cy="4351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89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6C227-3E6F-4078-BB08-2654D0AE05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413" y="6356747"/>
            <a:ext cx="4115176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166" y="6356747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427EB-AB73-4860-A1B1-B2B84940B1D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</p:sldLayoutIdLst>
  <p:txStyles>
    <p:titleStyle>
      <a:lvl1pPr algn="l" defTabSz="866775" rtl="0" eaLnBrk="1" latinLnBrk="0" hangingPunct="1">
        <a:lnSpc>
          <a:spcPct val="90000"/>
        </a:lnSpc>
        <a:spcBef>
          <a:spcPct val="0"/>
        </a:spcBef>
        <a:buNone/>
        <a:defRPr sz="41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535" indent="-216535" algn="l" defTabSz="866775" rtl="0" eaLnBrk="1" latinLnBrk="0" hangingPunct="1">
        <a:lnSpc>
          <a:spcPct val="90000"/>
        </a:lnSpc>
        <a:spcBef>
          <a:spcPts val="950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4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94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895" kern="1200">
          <a:solidFill>
            <a:schemeClr val="tx1"/>
          </a:solidFill>
          <a:latin typeface="+mn-lt"/>
          <a:ea typeface="+mn-ea"/>
          <a:cs typeface="+mn-cs"/>
        </a:defRPr>
      </a:lvl3pPr>
      <a:lvl4pPr marL="151701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95072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38379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81749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25120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68427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1pPr>
      <a:lvl2pPr marL="43370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2pPr>
      <a:lvl3pPr marL="86677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3pPr>
      <a:lvl4pPr marL="130048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73418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16725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60096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03403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46773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FFFF"/>
            </a:gs>
            <a:gs pos="100000">
              <a:srgbClr val="E7E7E7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  <p:sp>
        <p:nvSpPr>
          <p:cNvPr id="7" name="箭头: 五边形 6"/>
          <p:cNvSpPr/>
          <p:nvPr userDrawn="1"/>
        </p:nvSpPr>
        <p:spPr bwMode="auto">
          <a:xfrm>
            <a:off x="0" y="331914"/>
            <a:ext cx="955040" cy="511367"/>
          </a:xfrm>
          <a:prstGeom prst="homePlate">
            <a:avLst>
              <a:gd name="adj" fmla="val 36000"/>
            </a:avLst>
          </a:prstGeom>
          <a:solidFill>
            <a:srgbClr val="A57331"/>
          </a:solidFill>
          <a:ln>
            <a:noFill/>
          </a:ln>
        </p:spPr>
        <p:txBody>
          <a:bodyPr rtlCol="0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 bwMode="auto">
          <a:xfrm>
            <a:off x="1" y="331914"/>
            <a:ext cx="174172" cy="511367"/>
          </a:xfrm>
          <a:prstGeom prst="rect">
            <a:avLst/>
          </a:prstGeom>
          <a:solidFill>
            <a:srgbClr val="85503C"/>
          </a:solidFill>
          <a:ln>
            <a:noFill/>
          </a:ln>
        </p:spPr>
        <p:txBody>
          <a:bodyPr rtlCol="0" anchor="ctr"/>
          <a:lstStyle/>
          <a:p>
            <a:pPr algn="ctr"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rot="10800000">
            <a:off x="-6899" y="-10666"/>
            <a:ext cx="12198898" cy="6868666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1959674" y="5445224"/>
            <a:ext cx="246842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11959674" y="6165304"/>
            <a:ext cx="246842" cy="7200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349125" y="764704"/>
            <a:ext cx="11450763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>
            <a:outerShdw dist="254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 userDrawn="1"/>
        </p:nvSpPr>
        <p:spPr>
          <a:xfrm>
            <a:off x="313611" y="168029"/>
            <a:ext cx="246842" cy="2468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560453" y="414839"/>
            <a:ext cx="246842" cy="246810"/>
          </a:xfrm>
          <a:prstGeom prst="rect">
            <a:avLst/>
          </a:prstGeom>
          <a:solidFill>
            <a:srgbClr val="00A1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wps稻壳儿佳誉设计原创链接：http://chn.docer.com/works?userid=219874625_7_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2" r="2222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wps稻壳儿佳誉设计原创链接：http://chn.docer.com/works?userid=219874625_7_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16" b="40758"/>
          <a:stretch>
            <a:fillRect/>
          </a:stretch>
        </p:blipFill>
        <p:spPr>
          <a:xfrm>
            <a:off x="2338341" y="365035"/>
            <a:ext cx="7199085" cy="3628571"/>
          </a:xfrm>
          <a:custGeom>
            <a:avLst/>
            <a:gdLst>
              <a:gd name="connsiteX0" fmla="*/ 0 w 7199085"/>
              <a:gd name="connsiteY0" fmla="*/ 0 h 3628571"/>
              <a:gd name="connsiteX1" fmla="*/ 7199085 w 7199085"/>
              <a:gd name="connsiteY1" fmla="*/ 0 h 3628571"/>
              <a:gd name="connsiteX2" fmla="*/ 7199085 w 7199085"/>
              <a:gd name="connsiteY2" fmla="*/ 3628571 h 3628571"/>
              <a:gd name="connsiteX3" fmla="*/ 0 w 7199085"/>
              <a:gd name="connsiteY3" fmla="*/ 3628571 h 3628571"/>
              <a:gd name="connsiteX4" fmla="*/ 0 w 7199085"/>
              <a:gd name="connsiteY4" fmla="*/ 1819124 h 3628571"/>
              <a:gd name="connsiteX5" fmla="*/ 174171 w 7199085"/>
              <a:gd name="connsiteY5" fmla="*/ 2119085 h 3628571"/>
              <a:gd name="connsiteX6" fmla="*/ 304800 w 7199085"/>
              <a:gd name="connsiteY6" fmla="*/ 2249713 h 3628571"/>
              <a:gd name="connsiteX7" fmla="*/ 1103086 w 7199085"/>
              <a:gd name="connsiteY7" fmla="*/ 2061028 h 3628571"/>
              <a:gd name="connsiteX8" fmla="*/ 1016000 w 7199085"/>
              <a:gd name="connsiteY8" fmla="*/ 1828799 h 3628571"/>
              <a:gd name="connsiteX9" fmla="*/ 972457 w 7199085"/>
              <a:gd name="connsiteY9" fmla="*/ 1553028 h 3628571"/>
              <a:gd name="connsiteX10" fmla="*/ 1306286 w 7199085"/>
              <a:gd name="connsiteY10" fmla="*/ 1349828 h 3628571"/>
              <a:gd name="connsiteX11" fmla="*/ 1422400 w 7199085"/>
              <a:gd name="connsiteY11" fmla="*/ 1117599 h 3628571"/>
              <a:gd name="connsiteX12" fmla="*/ 1335314 w 7199085"/>
              <a:gd name="connsiteY12" fmla="*/ 870856 h 3628571"/>
              <a:gd name="connsiteX13" fmla="*/ 885371 w 7199085"/>
              <a:gd name="connsiteY13" fmla="*/ 478971 h 3628571"/>
              <a:gd name="connsiteX14" fmla="*/ 609600 w 7199085"/>
              <a:gd name="connsiteY14" fmla="*/ 493485 h 3628571"/>
              <a:gd name="connsiteX15" fmla="*/ 580571 w 7199085"/>
              <a:gd name="connsiteY15" fmla="*/ 725713 h 3628571"/>
              <a:gd name="connsiteX16" fmla="*/ 0 w 7199085"/>
              <a:gd name="connsiteY16" fmla="*/ 1546086 h 3628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99085" h="3628571">
                <a:moveTo>
                  <a:pt x="0" y="0"/>
                </a:moveTo>
                <a:lnTo>
                  <a:pt x="7199085" y="0"/>
                </a:lnTo>
                <a:lnTo>
                  <a:pt x="7199085" y="3628571"/>
                </a:lnTo>
                <a:lnTo>
                  <a:pt x="0" y="3628571"/>
                </a:lnTo>
                <a:lnTo>
                  <a:pt x="0" y="1819124"/>
                </a:lnTo>
                <a:lnTo>
                  <a:pt x="174171" y="2119085"/>
                </a:lnTo>
                <a:cubicBezTo>
                  <a:pt x="211687" y="2194112"/>
                  <a:pt x="180544" y="2140989"/>
                  <a:pt x="304800" y="2249713"/>
                </a:cubicBezTo>
                <a:lnTo>
                  <a:pt x="1103086" y="2061028"/>
                </a:lnTo>
                <a:lnTo>
                  <a:pt x="1016000" y="1828799"/>
                </a:lnTo>
                <a:lnTo>
                  <a:pt x="972457" y="1553028"/>
                </a:lnTo>
                <a:lnTo>
                  <a:pt x="1306286" y="1349828"/>
                </a:lnTo>
                <a:lnTo>
                  <a:pt x="1422400" y="1117599"/>
                </a:lnTo>
                <a:lnTo>
                  <a:pt x="1335314" y="870856"/>
                </a:lnTo>
                <a:lnTo>
                  <a:pt x="885371" y="478971"/>
                </a:lnTo>
                <a:cubicBezTo>
                  <a:pt x="725513" y="478971"/>
                  <a:pt x="817521" y="476159"/>
                  <a:pt x="609600" y="493485"/>
                </a:cubicBezTo>
                <a:lnTo>
                  <a:pt x="580571" y="725713"/>
                </a:lnTo>
                <a:lnTo>
                  <a:pt x="0" y="1546086"/>
                </a:lnTo>
                <a:close/>
              </a:path>
            </a:pathLst>
          </a:custGeom>
        </p:spPr>
      </p:pic>
      <p:sp>
        <p:nvSpPr>
          <p:cNvPr id="14" name="wps稻壳儿佳誉设计原创链接：http://chn.docer.com/works?userid=219874625_7_4"/>
          <p:cNvSpPr>
            <a:spLocks noChangeArrowheads="1"/>
          </p:cNvSpPr>
          <p:nvPr/>
        </p:nvSpPr>
        <p:spPr bwMode="auto">
          <a:xfrm>
            <a:off x="3939085" y="9522352"/>
            <a:ext cx="43875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buNone/>
            </a:pPr>
            <a:r>
              <a:rPr lang="en-US" altLang="zh-CN" sz="2000" spc="300" dirty="0">
                <a:solidFill>
                  <a:srgbClr val="1FB4C2"/>
                </a:solidFill>
                <a:latin typeface="+mn-lt"/>
                <a:ea typeface="+mn-ea"/>
                <a:cs typeface="+mn-ea"/>
                <a:sym typeface="+mn-lt"/>
              </a:rPr>
              <a:t>DESIGNED BY:</a:t>
            </a:r>
            <a:endParaRPr lang="en-US" altLang="zh-CN" sz="2000" spc="300" dirty="0">
              <a:solidFill>
                <a:srgbClr val="1FB4C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13735" y="4163695"/>
            <a:ext cx="6381115" cy="6508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kern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江 苏 意 渊 校 招 宣 讲</a:t>
            </a:r>
            <a:endParaRPr lang="zh-CN" altLang="en-US" sz="2800" b="1" kern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6" name="wps稻壳儿佳誉设计原创链接：http://chn.docer.com/works?userid=219874625_7_1"/>
          <p:cNvGrpSpPr/>
          <p:nvPr/>
        </p:nvGrpSpPr>
        <p:grpSpPr>
          <a:xfrm>
            <a:off x="-1" y="179783"/>
            <a:ext cx="3381829" cy="918273"/>
            <a:chOff x="0" y="179784"/>
            <a:chExt cx="2844186" cy="772286"/>
          </a:xfrm>
        </p:grpSpPr>
        <p:cxnSp>
          <p:nvCxnSpPr>
            <p:cNvPr id="87" name="直接连接符 86"/>
            <p:cNvCxnSpPr/>
            <p:nvPr/>
          </p:nvCxnSpPr>
          <p:spPr>
            <a:xfrm>
              <a:off x="0" y="627801"/>
              <a:ext cx="2769399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文本框 87"/>
            <p:cNvSpPr txBox="1"/>
            <p:nvPr/>
          </p:nvSpPr>
          <p:spPr>
            <a:xfrm>
              <a:off x="537700" y="179784"/>
              <a:ext cx="2231699" cy="490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3200" b="1">
                  <a:solidFill>
                    <a:srgbClr val="EA6103"/>
                  </a:solidFill>
                  <a:cs typeface="+mn-ea"/>
                  <a:sym typeface="+mn-lt"/>
                </a:rPr>
                <a:t>招聘岗位</a:t>
              </a:r>
              <a:endParaRPr lang="zh-CN" altLang="en-US" sz="3200" b="1" dirty="0">
                <a:solidFill>
                  <a:srgbClr val="EA6103"/>
                </a:solidFill>
                <a:cs typeface="+mn-ea"/>
                <a:sym typeface="+mn-lt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232573" y="644293"/>
              <a:ext cx="26116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r"/>
              <a:r>
                <a:rPr lang="en-US" altLang="zh-CN" sz="1400" spc="800" dirty="0">
                  <a:solidFill>
                    <a:srgbClr val="EA6103"/>
                  </a:solidFill>
                  <a:cs typeface="+mn-ea"/>
                  <a:sym typeface="+mn-lt"/>
                </a:rPr>
                <a:t>CHAPTER ONE</a:t>
              </a:r>
              <a:endParaRPr lang="zh-CN" altLang="en-US" sz="1400" spc="800" dirty="0">
                <a:solidFill>
                  <a:srgbClr val="EA6103"/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4" name="图示 3"/>
          <p:cNvGraphicFramePr/>
          <p:nvPr/>
        </p:nvGraphicFramePr>
        <p:xfrm>
          <a:off x="276225" y="1414780"/>
          <a:ext cx="6622415" cy="5164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8" name="圆角矩形 7"/>
          <p:cNvSpPr/>
          <p:nvPr/>
        </p:nvSpPr>
        <p:spPr>
          <a:xfrm>
            <a:off x="7204075" y="1414780"/>
            <a:ext cx="4874895" cy="5161915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30000"/>
              </a:lnSpc>
            </a:pP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岗位描述：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1、负责现场施工；配合验收工程，完成施工；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2、配合处理客户的各项需求并做好项目售后支持。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任职资格：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1、熟练掌握电子技术专业知识，有良好的沟通能力，对本职工作感兴趣；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2、有现场施工工作经验者优先，能适应出差；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3、要求稳重，认真负责，原则性强，能吃苦。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710805" y="762635"/>
            <a:ext cx="1853565" cy="159639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工程施工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人员 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10人 4000-6000/月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" name="wps稻壳儿佳誉设计原创链接：http://chn.docer.com/works?userid=219874625_7_1"/>
          <p:cNvGrpSpPr/>
          <p:nvPr/>
        </p:nvGrpSpPr>
        <p:grpSpPr>
          <a:xfrm>
            <a:off x="-1" y="179783"/>
            <a:ext cx="3381829" cy="918273"/>
            <a:chOff x="0" y="179784"/>
            <a:chExt cx="2844186" cy="772286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0" y="627801"/>
              <a:ext cx="2769399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537700" y="179784"/>
              <a:ext cx="2231699" cy="490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3200" b="1">
                  <a:solidFill>
                    <a:srgbClr val="EA6103"/>
                  </a:solidFill>
                  <a:cs typeface="+mn-ea"/>
                  <a:sym typeface="+mn-lt"/>
                </a:rPr>
                <a:t>招聘岗位</a:t>
              </a:r>
              <a:endParaRPr lang="zh-CN" altLang="en-US" sz="3200" b="1" dirty="0">
                <a:solidFill>
                  <a:srgbClr val="EA6103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2573" y="644293"/>
              <a:ext cx="26116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r"/>
              <a:r>
                <a:rPr lang="en-US" altLang="zh-CN" sz="1400" spc="800" dirty="0">
                  <a:solidFill>
                    <a:srgbClr val="EA6103"/>
                  </a:solidFill>
                  <a:cs typeface="+mn-ea"/>
                  <a:sym typeface="+mn-lt"/>
                </a:rPr>
                <a:t>CHAPTER ONE</a:t>
              </a:r>
              <a:endParaRPr lang="zh-CN" altLang="en-US" sz="1400" spc="800" dirty="0">
                <a:solidFill>
                  <a:srgbClr val="EA6103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对角圆角矩形 8"/>
          <p:cNvSpPr/>
          <p:nvPr/>
        </p:nvSpPr>
        <p:spPr>
          <a:xfrm>
            <a:off x="544195" y="1555750"/>
            <a:ext cx="5379720" cy="5142865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l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销售经理 5人    6000-8000/月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岗位描述：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1、负责智能农业或智能制造产品客户的开拓、维护和服务工作；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2、在销售过程中，为客户提供产品讲解、使用指导等相关培训和服务；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3、收集客户需求，与客户建立长期良好的合作关系；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任职要求：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1、熟悉国内农业产品、农业水利工程运作流程优先；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2、有工业产品和制造业领域销售工作经验者优先；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3、有相关政府资源优先；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4、具备优秀的语言表达和演讲能力。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对角圆角矩形 9"/>
          <p:cNvSpPr/>
          <p:nvPr/>
        </p:nvSpPr>
        <p:spPr>
          <a:xfrm>
            <a:off x="6633210" y="732155"/>
            <a:ext cx="5286375" cy="5490210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结构设计工程师 5人 6000-8000/月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岗位描述：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1、负责产品结构机加工图纸的绘制工作;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2、参与产品结构设计，提出结构实现方案，包括优化工艺成本、表面处理方案、产品外观设计;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3、负责产品结构设计验证工作，包括结构布局、流体设计、强度分析、重量分析、管道应用等。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任职要求：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1、机械电子工程、机电一体化、机械设计制造及自动化(电子类)等专业，本科及以上学历;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2、具备良好的学习能力，条理性好，具有较强的责任心和抗压能力; 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3、了解二维、三维绘图及热仿真相关设计软件进行建模，熟练使用有限元分析软件进行结构仿真分析。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单圆角矩形 3"/>
          <p:cNvSpPr/>
          <p:nvPr/>
        </p:nvSpPr>
        <p:spPr>
          <a:xfrm>
            <a:off x="973455" y="1299210"/>
            <a:ext cx="4021455" cy="5400040"/>
          </a:xfrm>
          <a:prstGeom prst="round1Rect">
            <a:avLst/>
          </a:prstGeom>
          <a:ln w="254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采购 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2人 3000-6000/月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岗位描述：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在采购经理的领导下，负责相关品类商品的采购工作，建立和优化供应商管理体系；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负责供应商谈判，引进新供应商及新品，扩大商品品项规模，完善采购制度，制定并优化采购流程，控制采购质量与成本；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负责商品订货的采购进程及价格控制、商品验收、质量监管等工作。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任职要求：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具备较强的沟通表达能力、谈判能力；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诚信可靠，工作热情，具有良好的人际沟通、团队合作能力。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Freeform 6"/>
          <p:cNvSpPr>
            <a:spLocks noEditPoints="1"/>
          </p:cNvSpPr>
          <p:nvPr/>
        </p:nvSpPr>
        <p:spPr>
          <a:xfrm>
            <a:off x="3863957" y="2007870"/>
            <a:ext cx="321327" cy="398446"/>
          </a:xfrm>
          <a:custGeom>
            <a:avLst/>
            <a:gdLst/>
            <a:ahLst/>
            <a:cxnLst>
              <a:cxn ang="0">
                <a:pos x="572" y="642"/>
              </a:cxn>
              <a:cxn ang="0">
                <a:pos x="548" y="621"/>
              </a:cxn>
              <a:cxn ang="0">
                <a:pos x="616" y="555"/>
              </a:cxn>
              <a:cxn ang="0">
                <a:pos x="715" y="154"/>
              </a:cxn>
              <a:cxn ang="0">
                <a:pos x="540" y="113"/>
              </a:cxn>
              <a:cxn ang="0">
                <a:pos x="503" y="578"/>
              </a:cxn>
              <a:cxn ang="0">
                <a:pos x="249" y="173"/>
              </a:cxn>
              <a:cxn ang="0">
                <a:pos x="100" y="201"/>
              </a:cxn>
              <a:cxn ang="0">
                <a:pos x="36" y="245"/>
              </a:cxn>
              <a:cxn ang="0">
                <a:pos x="6" y="312"/>
              </a:cxn>
              <a:cxn ang="0">
                <a:pos x="4" y="854"/>
              </a:cxn>
              <a:cxn ang="0">
                <a:pos x="358" y="875"/>
              </a:cxn>
              <a:cxn ang="0">
                <a:pos x="862" y="873"/>
              </a:cxn>
              <a:cxn ang="0">
                <a:pos x="885" y="333"/>
              </a:cxn>
              <a:cxn ang="0">
                <a:pos x="853" y="245"/>
              </a:cxn>
              <a:cxn ang="0">
                <a:pos x="779" y="196"/>
              </a:cxn>
              <a:cxn ang="0">
                <a:pos x="768" y="96"/>
              </a:cxn>
              <a:cxn ang="0">
                <a:pos x="616" y="100"/>
              </a:cxn>
              <a:cxn ang="0">
                <a:pos x="608" y="11"/>
              </a:cxn>
              <a:cxn ang="0">
                <a:pos x="516" y="45"/>
              </a:cxn>
              <a:cxn ang="0">
                <a:pos x="426" y="209"/>
              </a:cxn>
              <a:cxn ang="0">
                <a:pos x="390" y="852"/>
              </a:cxn>
              <a:cxn ang="0">
                <a:pos x="388" y="817"/>
              </a:cxn>
              <a:cxn ang="0">
                <a:pos x="448" y="775"/>
              </a:cxn>
              <a:cxn ang="0">
                <a:pos x="497" y="790"/>
              </a:cxn>
              <a:cxn ang="0">
                <a:pos x="525" y="841"/>
              </a:cxn>
              <a:cxn ang="0">
                <a:pos x="497" y="839"/>
              </a:cxn>
              <a:cxn ang="0">
                <a:pos x="456" y="805"/>
              </a:cxn>
              <a:cxn ang="0">
                <a:pos x="409" y="843"/>
              </a:cxn>
              <a:cxn ang="0">
                <a:pos x="249" y="534"/>
              </a:cxn>
              <a:cxn ang="0">
                <a:pos x="130" y="557"/>
              </a:cxn>
              <a:cxn ang="0">
                <a:pos x="119" y="529"/>
              </a:cxn>
              <a:cxn ang="0">
                <a:pos x="249" y="502"/>
              </a:cxn>
              <a:cxn ang="0">
                <a:pos x="384" y="534"/>
              </a:cxn>
              <a:cxn ang="0">
                <a:pos x="365" y="555"/>
              </a:cxn>
              <a:cxn ang="0">
                <a:pos x="249" y="455"/>
              </a:cxn>
              <a:cxn ang="0">
                <a:pos x="130" y="478"/>
              </a:cxn>
              <a:cxn ang="0">
                <a:pos x="119" y="450"/>
              </a:cxn>
              <a:cxn ang="0">
                <a:pos x="249" y="423"/>
              </a:cxn>
              <a:cxn ang="0">
                <a:pos x="384" y="455"/>
              </a:cxn>
              <a:cxn ang="0">
                <a:pos x="365" y="476"/>
              </a:cxn>
              <a:cxn ang="0">
                <a:pos x="249" y="378"/>
              </a:cxn>
              <a:cxn ang="0">
                <a:pos x="130" y="401"/>
              </a:cxn>
              <a:cxn ang="0">
                <a:pos x="119" y="374"/>
              </a:cxn>
              <a:cxn ang="0">
                <a:pos x="249" y="346"/>
              </a:cxn>
              <a:cxn ang="0">
                <a:pos x="384" y="378"/>
              </a:cxn>
              <a:cxn ang="0">
                <a:pos x="365" y="399"/>
              </a:cxn>
              <a:cxn ang="0">
                <a:pos x="249" y="299"/>
              </a:cxn>
              <a:cxn ang="0">
                <a:pos x="130" y="320"/>
              </a:cxn>
              <a:cxn ang="0">
                <a:pos x="119" y="292"/>
              </a:cxn>
              <a:cxn ang="0">
                <a:pos x="249" y="267"/>
              </a:cxn>
              <a:cxn ang="0">
                <a:pos x="384" y="297"/>
              </a:cxn>
              <a:cxn ang="0">
                <a:pos x="365" y="320"/>
              </a:cxn>
              <a:cxn ang="0">
                <a:pos x="768" y="660"/>
              </a:cxn>
              <a:cxn ang="0">
                <a:pos x="665" y="679"/>
              </a:cxn>
              <a:cxn ang="0">
                <a:pos x="593" y="717"/>
              </a:cxn>
              <a:cxn ang="0">
                <a:pos x="802" y="263"/>
              </a:cxn>
              <a:cxn ang="0">
                <a:pos x="332" y="233"/>
              </a:cxn>
              <a:cxn ang="0">
                <a:pos x="290" y="717"/>
              </a:cxn>
              <a:cxn ang="0">
                <a:pos x="87" y="263"/>
              </a:cxn>
            </a:cxnLst>
            <a:rect l="0" t="0" r="0" b="0"/>
            <a:pathLst>
              <a:path w="885" h="901">
                <a:moveTo>
                  <a:pt x="715" y="154"/>
                </a:moveTo>
                <a:lnTo>
                  <a:pt x="715" y="606"/>
                </a:lnTo>
                <a:lnTo>
                  <a:pt x="715" y="606"/>
                </a:lnTo>
                <a:lnTo>
                  <a:pt x="674" y="613"/>
                </a:lnTo>
                <a:lnTo>
                  <a:pt x="638" y="619"/>
                </a:lnTo>
                <a:lnTo>
                  <a:pt x="604" y="630"/>
                </a:lnTo>
                <a:lnTo>
                  <a:pt x="572" y="642"/>
                </a:lnTo>
                <a:lnTo>
                  <a:pt x="572" y="642"/>
                </a:lnTo>
                <a:lnTo>
                  <a:pt x="542" y="657"/>
                </a:lnTo>
                <a:lnTo>
                  <a:pt x="516" y="672"/>
                </a:lnTo>
                <a:lnTo>
                  <a:pt x="516" y="672"/>
                </a:lnTo>
                <a:lnTo>
                  <a:pt x="535" y="640"/>
                </a:lnTo>
                <a:lnTo>
                  <a:pt x="535" y="640"/>
                </a:lnTo>
                <a:lnTo>
                  <a:pt x="548" y="621"/>
                </a:lnTo>
                <a:lnTo>
                  <a:pt x="565" y="604"/>
                </a:lnTo>
                <a:lnTo>
                  <a:pt x="582" y="587"/>
                </a:lnTo>
                <a:lnTo>
                  <a:pt x="601" y="574"/>
                </a:lnTo>
                <a:lnTo>
                  <a:pt x="601" y="574"/>
                </a:lnTo>
                <a:lnTo>
                  <a:pt x="608" y="570"/>
                </a:lnTo>
                <a:lnTo>
                  <a:pt x="612" y="563"/>
                </a:lnTo>
                <a:lnTo>
                  <a:pt x="616" y="555"/>
                </a:lnTo>
                <a:lnTo>
                  <a:pt x="616" y="546"/>
                </a:lnTo>
                <a:lnTo>
                  <a:pt x="616" y="166"/>
                </a:lnTo>
                <a:lnTo>
                  <a:pt x="616" y="166"/>
                </a:lnTo>
                <a:lnTo>
                  <a:pt x="640" y="162"/>
                </a:lnTo>
                <a:lnTo>
                  <a:pt x="663" y="158"/>
                </a:lnTo>
                <a:lnTo>
                  <a:pt x="715" y="154"/>
                </a:lnTo>
                <a:lnTo>
                  <a:pt x="715" y="154"/>
                </a:lnTo>
                <a:close/>
                <a:moveTo>
                  <a:pt x="503" y="578"/>
                </a:moveTo>
                <a:lnTo>
                  <a:pt x="503" y="578"/>
                </a:lnTo>
                <a:lnTo>
                  <a:pt x="527" y="553"/>
                </a:lnTo>
                <a:lnTo>
                  <a:pt x="554" y="529"/>
                </a:lnTo>
                <a:lnTo>
                  <a:pt x="554" y="96"/>
                </a:lnTo>
                <a:lnTo>
                  <a:pt x="554" y="96"/>
                </a:lnTo>
                <a:lnTo>
                  <a:pt x="540" y="113"/>
                </a:lnTo>
                <a:lnTo>
                  <a:pt x="525" y="132"/>
                </a:lnTo>
                <a:lnTo>
                  <a:pt x="525" y="132"/>
                </a:lnTo>
                <a:lnTo>
                  <a:pt x="514" y="154"/>
                </a:lnTo>
                <a:lnTo>
                  <a:pt x="503" y="175"/>
                </a:lnTo>
                <a:lnTo>
                  <a:pt x="503" y="250"/>
                </a:lnTo>
                <a:lnTo>
                  <a:pt x="503" y="258"/>
                </a:lnTo>
                <a:lnTo>
                  <a:pt x="503" y="578"/>
                </a:lnTo>
                <a:lnTo>
                  <a:pt x="503" y="578"/>
                </a:lnTo>
                <a:close/>
                <a:moveTo>
                  <a:pt x="426" y="209"/>
                </a:moveTo>
                <a:lnTo>
                  <a:pt x="426" y="209"/>
                </a:lnTo>
                <a:lnTo>
                  <a:pt x="382" y="192"/>
                </a:lnTo>
                <a:lnTo>
                  <a:pt x="337" y="181"/>
                </a:lnTo>
                <a:lnTo>
                  <a:pt x="292" y="173"/>
                </a:lnTo>
                <a:lnTo>
                  <a:pt x="249" y="173"/>
                </a:lnTo>
                <a:lnTo>
                  <a:pt x="249" y="173"/>
                </a:lnTo>
                <a:lnTo>
                  <a:pt x="224" y="173"/>
                </a:lnTo>
                <a:lnTo>
                  <a:pt x="198" y="175"/>
                </a:lnTo>
                <a:lnTo>
                  <a:pt x="172" y="179"/>
                </a:lnTo>
                <a:lnTo>
                  <a:pt x="149" y="186"/>
                </a:lnTo>
                <a:lnTo>
                  <a:pt x="123" y="192"/>
                </a:lnTo>
                <a:lnTo>
                  <a:pt x="100" y="201"/>
                </a:lnTo>
                <a:lnTo>
                  <a:pt x="51" y="222"/>
                </a:lnTo>
                <a:lnTo>
                  <a:pt x="51" y="222"/>
                </a:lnTo>
                <a:lnTo>
                  <a:pt x="44" y="226"/>
                </a:lnTo>
                <a:lnTo>
                  <a:pt x="40" y="233"/>
                </a:lnTo>
                <a:lnTo>
                  <a:pt x="36" y="239"/>
                </a:lnTo>
                <a:lnTo>
                  <a:pt x="36" y="245"/>
                </a:lnTo>
                <a:lnTo>
                  <a:pt x="36" y="245"/>
                </a:lnTo>
                <a:lnTo>
                  <a:pt x="36" y="295"/>
                </a:lnTo>
                <a:lnTo>
                  <a:pt x="36" y="295"/>
                </a:lnTo>
                <a:lnTo>
                  <a:pt x="29" y="297"/>
                </a:lnTo>
                <a:lnTo>
                  <a:pt x="21" y="299"/>
                </a:lnTo>
                <a:lnTo>
                  <a:pt x="17" y="303"/>
                </a:lnTo>
                <a:lnTo>
                  <a:pt x="10" y="307"/>
                </a:lnTo>
                <a:lnTo>
                  <a:pt x="6" y="312"/>
                </a:lnTo>
                <a:lnTo>
                  <a:pt x="4" y="318"/>
                </a:lnTo>
                <a:lnTo>
                  <a:pt x="2" y="324"/>
                </a:lnTo>
                <a:lnTo>
                  <a:pt x="0" y="333"/>
                </a:lnTo>
                <a:lnTo>
                  <a:pt x="0" y="839"/>
                </a:lnTo>
                <a:lnTo>
                  <a:pt x="0" y="839"/>
                </a:lnTo>
                <a:lnTo>
                  <a:pt x="2" y="845"/>
                </a:lnTo>
                <a:lnTo>
                  <a:pt x="4" y="854"/>
                </a:lnTo>
                <a:lnTo>
                  <a:pt x="6" y="858"/>
                </a:lnTo>
                <a:lnTo>
                  <a:pt x="12" y="864"/>
                </a:lnTo>
                <a:lnTo>
                  <a:pt x="17" y="869"/>
                </a:lnTo>
                <a:lnTo>
                  <a:pt x="23" y="873"/>
                </a:lnTo>
                <a:lnTo>
                  <a:pt x="29" y="875"/>
                </a:lnTo>
                <a:lnTo>
                  <a:pt x="38" y="875"/>
                </a:lnTo>
                <a:lnTo>
                  <a:pt x="358" y="875"/>
                </a:lnTo>
                <a:lnTo>
                  <a:pt x="358" y="901"/>
                </a:lnTo>
                <a:lnTo>
                  <a:pt x="548" y="901"/>
                </a:lnTo>
                <a:lnTo>
                  <a:pt x="548" y="875"/>
                </a:lnTo>
                <a:lnTo>
                  <a:pt x="849" y="875"/>
                </a:lnTo>
                <a:lnTo>
                  <a:pt x="849" y="875"/>
                </a:lnTo>
                <a:lnTo>
                  <a:pt x="855" y="875"/>
                </a:lnTo>
                <a:lnTo>
                  <a:pt x="862" y="873"/>
                </a:lnTo>
                <a:lnTo>
                  <a:pt x="868" y="869"/>
                </a:lnTo>
                <a:lnTo>
                  <a:pt x="875" y="864"/>
                </a:lnTo>
                <a:lnTo>
                  <a:pt x="879" y="858"/>
                </a:lnTo>
                <a:lnTo>
                  <a:pt x="883" y="854"/>
                </a:lnTo>
                <a:lnTo>
                  <a:pt x="885" y="845"/>
                </a:lnTo>
                <a:lnTo>
                  <a:pt x="885" y="839"/>
                </a:lnTo>
                <a:lnTo>
                  <a:pt x="885" y="333"/>
                </a:lnTo>
                <a:lnTo>
                  <a:pt x="885" y="333"/>
                </a:lnTo>
                <a:lnTo>
                  <a:pt x="883" y="318"/>
                </a:lnTo>
                <a:lnTo>
                  <a:pt x="877" y="307"/>
                </a:lnTo>
                <a:lnTo>
                  <a:pt x="866" y="299"/>
                </a:lnTo>
                <a:lnTo>
                  <a:pt x="853" y="295"/>
                </a:lnTo>
                <a:lnTo>
                  <a:pt x="853" y="245"/>
                </a:lnTo>
                <a:lnTo>
                  <a:pt x="853" y="245"/>
                </a:lnTo>
                <a:lnTo>
                  <a:pt x="853" y="239"/>
                </a:lnTo>
                <a:lnTo>
                  <a:pt x="849" y="230"/>
                </a:lnTo>
                <a:lnTo>
                  <a:pt x="845" y="226"/>
                </a:lnTo>
                <a:lnTo>
                  <a:pt x="838" y="222"/>
                </a:lnTo>
                <a:lnTo>
                  <a:pt x="838" y="222"/>
                </a:lnTo>
                <a:lnTo>
                  <a:pt x="808" y="207"/>
                </a:lnTo>
                <a:lnTo>
                  <a:pt x="779" y="196"/>
                </a:lnTo>
                <a:lnTo>
                  <a:pt x="779" y="120"/>
                </a:lnTo>
                <a:lnTo>
                  <a:pt x="779" y="120"/>
                </a:lnTo>
                <a:lnTo>
                  <a:pt x="779" y="117"/>
                </a:lnTo>
                <a:lnTo>
                  <a:pt x="779" y="117"/>
                </a:lnTo>
                <a:lnTo>
                  <a:pt x="776" y="111"/>
                </a:lnTo>
                <a:lnTo>
                  <a:pt x="774" y="105"/>
                </a:lnTo>
                <a:lnTo>
                  <a:pt x="768" y="96"/>
                </a:lnTo>
                <a:lnTo>
                  <a:pt x="757" y="87"/>
                </a:lnTo>
                <a:lnTo>
                  <a:pt x="751" y="87"/>
                </a:lnTo>
                <a:lnTo>
                  <a:pt x="744" y="87"/>
                </a:lnTo>
                <a:lnTo>
                  <a:pt x="744" y="87"/>
                </a:lnTo>
                <a:lnTo>
                  <a:pt x="680" y="92"/>
                </a:lnTo>
                <a:lnTo>
                  <a:pt x="648" y="94"/>
                </a:lnTo>
                <a:lnTo>
                  <a:pt x="616" y="100"/>
                </a:lnTo>
                <a:lnTo>
                  <a:pt x="616" y="30"/>
                </a:lnTo>
                <a:lnTo>
                  <a:pt x="616" y="30"/>
                </a:lnTo>
                <a:lnTo>
                  <a:pt x="616" y="30"/>
                </a:lnTo>
                <a:lnTo>
                  <a:pt x="616" y="23"/>
                </a:lnTo>
                <a:lnTo>
                  <a:pt x="612" y="15"/>
                </a:lnTo>
                <a:lnTo>
                  <a:pt x="612" y="15"/>
                </a:lnTo>
                <a:lnTo>
                  <a:pt x="608" y="11"/>
                </a:lnTo>
                <a:lnTo>
                  <a:pt x="604" y="6"/>
                </a:lnTo>
                <a:lnTo>
                  <a:pt x="593" y="0"/>
                </a:lnTo>
                <a:lnTo>
                  <a:pt x="580" y="0"/>
                </a:lnTo>
                <a:lnTo>
                  <a:pt x="569" y="4"/>
                </a:lnTo>
                <a:lnTo>
                  <a:pt x="569" y="4"/>
                </a:lnTo>
                <a:lnTo>
                  <a:pt x="542" y="23"/>
                </a:lnTo>
                <a:lnTo>
                  <a:pt x="516" y="45"/>
                </a:lnTo>
                <a:lnTo>
                  <a:pt x="493" y="70"/>
                </a:lnTo>
                <a:lnTo>
                  <a:pt x="473" y="98"/>
                </a:lnTo>
                <a:lnTo>
                  <a:pt x="473" y="98"/>
                </a:lnTo>
                <a:lnTo>
                  <a:pt x="458" y="124"/>
                </a:lnTo>
                <a:lnTo>
                  <a:pt x="446" y="152"/>
                </a:lnTo>
                <a:lnTo>
                  <a:pt x="435" y="179"/>
                </a:lnTo>
                <a:lnTo>
                  <a:pt x="426" y="209"/>
                </a:lnTo>
                <a:lnTo>
                  <a:pt x="426" y="209"/>
                </a:lnTo>
                <a:close/>
                <a:moveTo>
                  <a:pt x="409" y="843"/>
                </a:moveTo>
                <a:lnTo>
                  <a:pt x="409" y="843"/>
                </a:lnTo>
                <a:lnTo>
                  <a:pt x="407" y="849"/>
                </a:lnTo>
                <a:lnTo>
                  <a:pt x="401" y="852"/>
                </a:lnTo>
                <a:lnTo>
                  <a:pt x="394" y="854"/>
                </a:lnTo>
                <a:lnTo>
                  <a:pt x="390" y="852"/>
                </a:lnTo>
                <a:lnTo>
                  <a:pt x="390" y="852"/>
                </a:lnTo>
                <a:lnTo>
                  <a:pt x="384" y="849"/>
                </a:lnTo>
                <a:lnTo>
                  <a:pt x="382" y="843"/>
                </a:lnTo>
                <a:lnTo>
                  <a:pt x="379" y="839"/>
                </a:lnTo>
                <a:lnTo>
                  <a:pt x="382" y="832"/>
                </a:lnTo>
                <a:lnTo>
                  <a:pt x="382" y="832"/>
                </a:lnTo>
                <a:lnTo>
                  <a:pt x="388" y="817"/>
                </a:lnTo>
                <a:lnTo>
                  <a:pt x="397" y="805"/>
                </a:lnTo>
                <a:lnTo>
                  <a:pt x="405" y="794"/>
                </a:lnTo>
                <a:lnTo>
                  <a:pt x="416" y="785"/>
                </a:lnTo>
                <a:lnTo>
                  <a:pt x="416" y="785"/>
                </a:lnTo>
                <a:lnTo>
                  <a:pt x="426" y="781"/>
                </a:lnTo>
                <a:lnTo>
                  <a:pt x="437" y="777"/>
                </a:lnTo>
                <a:lnTo>
                  <a:pt x="448" y="775"/>
                </a:lnTo>
                <a:lnTo>
                  <a:pt x="458" y="775"/>
                </a:lnTo>
                <a:lnTo>
                  <a:pt x="458" y="775"/>
                </a:lnTo>
                <a:lnTo>
                  <a:pt x="469" y="775"/>
                </a:lnTo>
                <a:lnTo>
                  <a:pt x="478" y="779"/>
                </a:lnTo>
                <a:lnTo>
                  <a:pt x="488" y="783"/>
                </a:lnTo>
                <a:lnTo>
                  <a:pt x="497" y="790"/>
                </a:lnTo>
                <a:lnTo>
                  <a:pt x="497" y="790"/>
                </a:lnTo>
                <a:lnTo>
                  <a:pt x="505" y="796"/>
                </a:lnTo>
                <a:lnTo>
                  <a:pt x="514" y="807"/>
                </a:lnTo>
                <a:lnTo>
                  <a:pt x="520" y="817"/>
                </a:lnTo>
                <a:lnTo>
                  <a:pt x="527" y="830"/>
                </a:lnTo>
                <a:lnTo>
                  <a:pt x="527" y="830"/>
                </a:lnTo>
                <a:lnTo>
                  <a:pt x="527" y="835"/>
                </a:lnTo>
                <a:lnTo>
                  <a:pt x="525" y="841"/>
                </a:lnTo>
                <a:lnTo>
                  <a:pt x="522" y="845"/>
                </a:lnTo>
                <a:lnTo>
                  <a:pt x="516" y="849"/>
                </a:lnTo>
                <a:lnTo>
                  <a:pt x="516" y="849"/>
                </a:lnTo>
                <a:lnTo>
                  <a:pt x="510" y="849"/>
                </a:lnTo>
                <a:lnTo>
                  <a:pt x="505" y="847"/>
                </a:lnTo>
                <a:lnTo>
                  <a:pt x="499" y="845"/>
                </a:lnTo>
                <a:lnTo>
                  <a:pt x="497" y="839"/>
                </a:lnTo>
                <a:lnTo>
                  <a:pt x="497" y="839"/>
                </a:lnTo>
                <a:lnTo>
                  <a:pt x="488" y="824"/>
                </a:lnTo>
                <a:lnTo>
                  <a:pt x="478" y="813"/>
                </a:lnTo>
                <a:lnTo>
                  <a:pt x="478" y="813"/>
                </a:lnTo>
                <a:lnTo>
                  <a:pt x="467" y="809"/>
                </a:lnTo>
                <a:lnTo>
                  <a:pt x="456" y="805"/>
                </a:lnTo>
                <a:lnTo>
                  <a:pt x="456" y="805"/>
                </a:lnTo>
                <a:lnTo>
                  <a:pt x="443" y="807"/>
                </a:lnTo>
                <a:lnTo>
                  <a:pt x="433" y="811"/>
                </a:lnTo>
                <a:lnTo>
                  <a:pt x="433" y="811"/>
                </a:lnTo>
                <a:lnTo>
                  <a:pt x="426" y="817"/>
                </a:lnTo>
                <a:lnTo>
                  <a:pt x="420" y="824"/>
                </a:lnTo>
                <a:lnTo>
                  <a:pt x="416" y="832"/>
                </a:lnTo>
                <a:lnTo>
                  <a:pt x="409" y="843"/>
                </a:lnTo>
                <a:lnTo>
                  <a:pt x="409" y="843"/>
                </a:lnTo>
                <a:close/>
                <a:moveTo>
                  <a:pt x="365" y="555"/>
                </a:moveTo>
                <a:lnTo>
                  <a:pt x="365" y="555"/>
                </a:lnTo>
                <a:lnTo>
                  <a:pt x="335" y="546"/>
                </a:lnTo>
                <a:lnTo>
                  <a:pt x="307" y="540"/>
                </a:lnTo>
                <a:lnTo>
                  <a:pt x="279" y="536"/>
                </a:lnTo>
                <a:lnTo>
                  <a:pt x="249" y="534"/>
                </a:lnTo>
                <a:lnTo>
                  <a:pt x="249" y="534"/>
                </a:lnTo>
                <a:lnTo>
                  <a:pt x="222" y="536"/>
                </a:lnTo>
                <a:lnTo>
                  <a:pt x="194" y="540"/>
                </a:lnTo>
                <a:lnTo>
                  <a:pt x="164" y="546"/>
                </a:lnTo>
                <a:lnTo>
                  <a:pt x="136" y="555"/>
                </a:lnTo>
                <a:lnTo>
                  <a:pt x="136" y="555"/>
                </a:lnTo>
                <a:lnTo>
                  <a:pt x="130" y="557"/>
                </a:lnTo>
                <a:lnTo>
                  <a:pt x="123" y="555"/>
                </a:lnTo>
                <a:lnTo>
                  <a:pt x="119" y="551"/>
                </a:lnTo>
                <a:lnTo>
                  <a:pt x="115" y="546"/>
                </a:lnTo>
                <a:lnTo>
                  <a:pt x="115" y="546"/>
                </a:lnTo>
                <a:lnTo>
                  <a:pt x="115" y="540"/>
                </a:lnTo>
                <a:lnTo>
                  <a:pt x="115" y="534"/>
                </a:lnTo>
                <a:lnTo>
                  <a:pt x="119" y="529"/>
                </a:lnTo>
                <a:lnTo>
                  <a:pt x="125" y="525"/>
                </a:lnTo>
                <a:lnTo>
                  <a:pt x="125" y="525"/>
                </a:lnTo>
                <a:lnTo>
                  <a:pt x="155" y="514"/>
                </a:lnTo>
                <a:lnTo>
                  <a:pt x="187" y="508"/>
                </a:lnTo>
                <a:lnTo>
                  <a:pt x="219" y="504"/>
                </a:lnTo>
                <a:lnTo>
                  <a:pt x="249" y="502"/>
                </a:lnTo>
                <a:lnTo>
                  <a:pt x="249" y="502"/>
                </a:lnTo>
                <a:lnTo>
                  <a:pt x="281" y="504"/>
                </a:lnTo>
                <a:lnTo>
                  <a:pt x="313" y="508"/>
                </a:lnTo>
                <a:lnTo>
                  <a:pt x="343" y="514"/>
                </a:lnTo>
                <a:lnTo>
                  <a:pt x="375" y="525"/>
                </a:lnTo>
                <a:lnTo>
                  <a:pt x="375" y="525"/>
                </a:lnTo>
                <a:lnTo>
                  <a:pt x="382" y="529"/>
                </a:lnTo>
                <a:lnTo>
                  <a:pt x="384" y="534"/>
                </a:lnTo>
                <a:lnTo>
                  <a:pt x="386" y="540"/>
                </a:lnTo>
                <a:lnTo>
                  <a:pt x="386" y="546"/>
                </a:lnTo>
                <a:lnTo>
                  <a:pt x="386" y="546"/>
                </a:lnTo>
                <a:lnTo>
                  <a:pt x="382" y="551"/>
                </a:lnTo>
                <a:lnTo>
                  <a:pt x="377" y="555"/>
                </a:lnTo>
                <a:lnTo>
                  <a:pt x="371" y="557"/>
                </a:lnTo>
                <a:lnTo>
                  <a:pt x="365" y="555"/>
                </a:lnTo>
                <a:lnTo>
                  <a:pt x="365" y="555"/>
                </a:lnTo>
                <a:close/>
                <a:moveTo>
                  <a:pt x="365" y="476"/>
                </a:moveTo>
                <a:lnTo>
                  <a:pt x="365" y="476"/>
                </a:lnTo>
                <a:lnTo>
                  <a:pt x="335" y="467"/>
                </a:lnTo>
                <a:lnTo>
                  <a:pt x="307" y="461"/>
                </a:lnTo>
                <a:lnTo>
                  <a:pt x="279" y="457"/>
                </a:lnTo>
                <a:lnTo>
                  <a:pt x="249" y="455"/>
                </a:lnTo>
                <a:lnTo>
                  <a:pt x="249" y="455"/>
                </a:lnTo>
                <a:lnTo>
                  <a:pt x="222" y="457"/>
                </a:lnTo>
                <a:lnTo>
                  <a:pt x="194" y="461"/>
                </a:lnTo>
                <a:lnTo>
                  <a:pt x="164" y="467"/>
                </a:lnTo>
                <a:lnTo>
                  <a:pt x="136" y="476"/>
                </a:lnTo>
                <a:lnTo>
                  <a:pt x="136" y="476"/>
                </a:lnTo>
                <a:lnTo>
                  <a:pt x="130" y="478"/>
                </a:lnTo>
                <a:lnTo>
                  <a:pt x="123" y="476"/>
                </a:lnTo>
                <a:lnTo>
                  <a:pt x="119" y="472"/>
                </a:lnTo>
                <a:lnTo>
                  <a:pt x="115" y="467"/>
                </a:lnTo>
                <a:lnTo>
                  <a:pt x="115" y="467"/>
                </a:lnTo>
                <a:lnTo>
                  <a:pt x="115" y="461"/>
                </a:lnTo>
                <a:lnTo>
                  <a:pt x="115" y="455"/>
                </a:lnTo>
                <a:lnTo>
                  <a:pt x="119" y="450"/>
                </a:lnTo>
                <a:lnTo>
                  <a:pt x="125" y="446"/>
                </a:lnTo>
                <a:lnTo>
                  <a:pt x="125" y="446"/>
                </a:lnTo>
                <a:lnTo>
                  <a:pt x="155" y="438"/>
                </a:lnTo>
                <a:lnTo>
                  <a:pt x="187" y="429"/>
                </a:lnTo>
                <a:lnTo>
                  <a:pt x="219" y="425"/>
                </a:lnTo>
                <a:lnTo>
                  <a:pt x="249" y="423"/>
                </a:lnTo>
                <a:lnTo>
                  <a:pt x="249" y="423"/>
                </a:lnTo>
                <a:lnTo>
                  <a:pt x="281" y="425"/>
                </a:lnTo>
                <a:lnTo>
                  <a:pt x="313" y="429"/>
                </a:lnTo>
                <a:lnTo>
                  <a:pt x="343" y="435"/>
                </a:lnTo>
                <a:lnTo>
                  <a:pt x="375" y="446"/>
                </a:lnTo>
                <a:lnTo>
                  <a:pt x="375" y="446"/>
                </a:lnTo>
                <a:lnTo>
                  <a:pt x="382" y="450"/>
                </a:lnTo>
                <a:lnTo>
                  <a:pt x="384" y="455"/>
                </a:lnTo>
                <a:lnTo>
                  <a:pt x="386" y="461"/>
                </a:lnTo>
                <a:lnTo>
                  <a:pt x="386" y="467"/>
                </a:lnTo>
                <a:lnTo>
                  <a:pt x="386" y="467"/>
                </a:lnTo>
                <a:lnTo>
                  <a:pt x="382" y="474"/>
                </a:lnTo>
                <a:lnTo>
                  <a:pt x="377" y="476"/>
                </a:lnTo>
                <a:lnTo>
                  <a:pt x="371" y="478"/>
                </a:lnTo>
                <a:lnTo>
                  <a:pt x="365" y="476"/>
                </a:lnTo>
                <a:lnTo>
                  <a:pt x="365" y="476"/>
                </a:lnTo>
                <a:close/>
                <a:moveTo>
                  <a:pt x="365" y="399"/>
                </a:moveTo>
                <a:lnTo>
                  <a:pt x="365" y="399"/>
                </a:lnTo>
                <a:lnTo>
                  <a:pt x="335" y="391"/>
                </a:lnTo>
                <a:lnTo>
                  <a:pt x="307" y="384"/>
                </a:lnTo>
                <a:lnTo>
                  <a:pt x="279" y="380"/>
                </a:lnTo>
                <a:lnTo>
                  <a:pt x="249" y="378"/>
                </a:lnTo>
                <a:lnTo>
                  <a:pt x="249" y="378"/>
                </a:lnTo>
                <a:lnTo>
                  <a:pt x="222" y="380"/>
                </a:lnTo>
                <a:lnTo>
                  <a:pt x="194" y="384"/>
                </a:lnTo>
                <a:lnTo>
                  <a:pt x="164" y="391"/>
                </a:lnTo>
                <a:lnTo>
                  <a:pt x="136" y="399"/>
                </a:lnTo>
                <a:lnTo>
                  <a:pt x="136" y="399"/>
                </a:lnTo>
                <a:lnTo>
                  <a:pt x="130" y="401"/>
                </a:lnTo>
                <a:lnTo>
                  <a:pt x="123" y="399"/>
                </a:lnTo>
                <a:lnTo>
                  <a:pt x="119" y="395"/>
                </a:lnTo>
                <a:lnTo>
                  <a:pt x="115" y="391"/>
                </a:lnTo>
                <a:lnTo>
                  <a:pt x="115" y="391"/>
                </a:lnTo>
                <a:lnTo>
                  <a:pt x="115" y="384"/>
                </a:lnTo>
                <a:lnTo>
                  <a:pt x="115" y="378"/>
                </a:lnTo>
                <a:lnTo>
                  <a:pt x="119" y="374"/>
                </a:lnTo>
                <a:lnTo>
                  <a:pt x="125" y="369"/>
                </a:lnTo>
                <a:lnTo>
                  <a:pt x="125" y="369"/>
                </a:lnTo>
                <a:lnTo>
                  <a:pt x="155" y="359"/>
                </a:lnTo>
                <a:lnTo>
                  <a:pt x="187" y="352"/>
                </a:lnTo>
                <a:lnTo>
                  <a:pt x="219" y="348"/>
                </a:lnTo>
                <a:lnTo>
                  <a:pt x="249" y="346"/>
                </a:lnTo>
                <a:lnTo>
                  <a:pt x="249" y="346"/>
                </a:lnTo>
                <a:lnTo>
                  <a:pt x="281" y="348"/>
                </a:lnTo>
                <a:lnTo>
                  <a:pt x="313" y="352"/>
                </a:lnTo>
                <a:lnTo>
                  <a:pt x="343" y="359"/>
                </a:lnTo>
                <a:lnTo>
                  <a:pt x="375" y="369"/>
                </a:lnTo>
                <a:lnTo>
                  <a:pt x="375" y="369"/>
                </a:lnTo>
                <a:lnTo>
                  <a:pt x="382" y="374"/>
                </a:lnTo>
                <a:lnTo>
                  <a:pt x="384" y="378"/>
                </a:lnTo>
                <a:lnTo>
                  <a:pt x="386" y="384"/>
                </a:lnTo>
                <a:lnTo>
                  <a:pt x="386" y="391"/>
                </a:lnTo>
                <a:lnTo>
                  <a:pt x="386" y="391"/>
                </a:lnTo>
                <a:lnTo>
                  <a:pt x="382" y="395"/>
                </a:lnTo>
                <a:lnTo>
                  <a:pt x="377" y="399"/>
                </a:lnTo>
                <a:lnTo>
                  <a:pt x="371" y="401"/>
                </a:lnTo>
                <a:lnTo>
                  <a:pt x="365" y="399"/>
                </a:lnTo>
                <a:lnTo>
                  <a:pt x="365" y="399"/>
                </a:lnTo>
                <a:close/>
                <a:moveTo>
                  <a:pt x="365" y="320"/>
                </a:moveTo>
                <a:lnTo>
                  <a:pt x="365" y="320"/>
                </a:lnTo>
                <a:lnTo>
                  <a:pt x="335" y="309"/>
                </a:lnTo>
                <a:lnTo>
                  <a:pt x="307" y="303"/>
                </a:lnTo>
                <a:lnTo>
                  <a:pt x="279" y="299"/>
                </a:lnTo>
                <a:lnTo>
                  <a:pt x="249" y="299"/>
                </a:lnTo>
                <a:lnTo>
                  <a:pt x="249" y="299"/>
                </a:lnTo>
                <a:lnTo>
                  <a:pt x="222" y="299"/>
                </a:lnTo>
                <a:lnTo>
                  <a:pt x="194" y="303"/>
                </a:lnTo>
                <a:lnTo>
                  <a:pt x="164" y="309"/>
                </a:lnTo>
                <a:lnTo>
                  <a:pt x="136" y="320"/>
                </a:lnTo>
                <a:lnTo>
                  <a:pt x="136" y="320"/>
                </a:lnTo>
                <a:lnTo>
                  <a:pt x="130" y="320"/>
                </a:lnTo>
                <a:lnTo>
                  <a:pt x="123" y="318"/>
                </a:lnTo>
                <a:lnTo>
                  <a:pt x="119" y="316"/>
                </a:lnTo>
                <a:lnTo>
                  <a:pt x="115" y="309"/>
                </a:lnTo>
                <a:lnTo>
                  <a:pt x="115" y="309"/>
                </a:lnTo>
                <a:lnTo>
                  <a:pt x="115" y="303"/>
                </a:lnTo>
                <a:lnTo>
                  <a:pt x="115" y="297"/>
                </a:lnTo>
                <a:lnTo>
                  <a:pt x="119" y="292"/>
                </a:lnTo>
                <a:lnTo>
                  <a:pt x="125" y="288"/>
                </a:lnTo>
                <a:lnTo>
                  <a:pt x="125" y="288"/>
                </a:lnTo>
                <a:lnTo>
                  <a:pt x="155" y="280"/>
                </a:lnTo>
                <a:lnTo>
                  <a:pt x="187" y="271"/>
                </a:lnTo>
                <a:lnTo>
                  <a:pt x="219" y="267"/>
                </a:lnTo>
                <a:lnTo>
                  <a:pt x="249" y="267"/>
                </a:lnTo>
                <a:lnTo>
                  <a:pt x="249" y="267"/>
                </a:lnTo>
                <a:lnTo>
                  <a:pt x="281" y="267"/>
                </a:lnTo>
                <a:lnTo>
                  <a:pt x="313" y="271"/>
                </a:lnTo>
                <a:lnTo>
                  <a:pt x="343" y="280"/>
                </a:lnTo>
                <a:lnTo>
                  <a:pt x="375" y="288"/>
                </a:lnTo>
                <a:lnTo>
                  <a:pt x="375" y="288"/>
                </a:lnTo>
                <a:lnTo>
                  <a:pt x="382" y="292"/>
                </a:lnTo>
                <a:lnTo>
                  <a:pt x="384" y="297"/>
                </a:lnTo>
                <a:lnTo>
                  <a:pt x="386" y="303"/>
                </a:lnTo>
                <a:lnTo>
                  <a:pt x="386" y="309"/>
                </a:lnTo>
                <a:lnTo>
                  <a:pt x="386" y="309"/>
                </a:lnTo>
                <a:lnTo>
                  <a:pt x="382" y="316"/>
                </a:lnTo>
                <a:lnTo>
                  <a:pt x="377" y="318"/>
                </a:lnTo>
                <a:lnTo>
                  <a:pt x="371" y="320"/>
                </a:lnTo>
                <a:lnTo>
                  <a:pt x="365" y="320"/>
                </a:lnTo>
                <a:lnTo>
                  <a:pt x="365" y="320"/>
                </a:lnTo>
                <a:close/>
                <a:moveTo>
                  <a:pt x="779" y="252"/>
                </a:moveTo>
                <a:lnTo>
                  <a:pt x="779" y="638"/>
                </a:lnTo>
                <a:lnTo>
                  <a:pt x="779" y="638"/>
                </a:lnTo>
                <a:lnTo>
                  <a:pt x="779" y="645"/>
                </a:lnTo>
                <a:lnTo>
                  <a:pt x="776" y="649"/>
                </a:lnTo>
                <a:lnTo>
                  <a:pt x="768" y="660"/>
                </a:lnTo>
                <a:lnTo>
                  <a:pt x="759" y="666"/>
                </a:lnTo>
                <a:lnTo>
                  <a:pt x="753" y="668"/>
                </a:lnTo>
                <a:lnTo>
                  <a:pt x="747" y="670"/>
                </a:lnTo>
                <a:lnTo>
                  <a:pt x="744" y="670"/>
                </a:lnTo>
                <a:lnTo>
                  <a:pt x="744" y="670"/>
                </a:lnTo>
                <a:lnTo>
                  <a:pt x="704" y="672"/>
                </a:lnTo>
                <a:lnTo>
                  <a:pt x="665" y="679"/>
                </a:lnTo>
                <a:lnTo>
                  <a:pt x="629" y="689"/>
                </a:lnTo>
                <a:lnTo>
                  <a:pt x="597" y="702"/>
                </a:lnTo>
                <a:lnTo>
                  <a:pt x="597" y="702"/>
                </a:lnTo>
                <a:lnTo>
                  <a:pt x="576" y="713"/>
                </a:lnTo>
                <a:lnTo>
                  <a:pt x="554" y="724"/>
                </a:lnTo>
                <a:lnTo>
                  <a:pt x="554" y="724"/>
                </a:lnTo>
                <a:lnTo>
                  <a:pt x="593" y="717"/>
                </a:lnTo>
                <a:lnTo>
                  <a:pt x="631" y="715"/>
                </a:lnTo>
                <a:lnTo>
                  <a:pt x="631" y="715"/>
                </a:lnTo>
                <a:lnTo>
                  <a:pt x="674" y="717"/>
                </a:lnTo>
                <a:lnTo>
                  <a:pt x="717" y="724"/>
                </a:lnTo>
                <a:lnTo>
                  <a:pt x="759" y="734"/>
                </a:lnTo>
                <a:lnTo>
                  <a:pt x="802" y="751"/>
                </a:lnTo>
                <a:lnTo>
                  <a:pt x="802" y="263"/>
                </a:lnTo>
                <a:lnTo>
                  <a:pt x="802" y="263"/>
                </a:lnTo>
                <a:lnTo>
                  <a:pt x="779" y="252"/>
                </a:lnTo>
                <a:lnTo>
                  <a:pt x="779" y="252"/>
                </a:lnTo>
                <a:close/>
                <a:moveTo>
                  <a:pt x="249" y="224"/>
                </a:moveTo>
                <a:lnTo>
                  <a:pt x="249" y="224"/>
                </a:lnTo>
                <a:lnTo>
                  <a:pt x="290" y="226"/>
                </a:lnTo>
                <a:lnTo>
                  <a:pt x="332" y="233"/>
                </a:lnTo>
                <a:lnTo>
                  <a:pt x="375" y="245"/>
                </a:lnTo>
                <a:lnTo>
                  <a:pt x="418" y="263"/>
                </a:lnTo>
                <a:lnTo>
                  <a:pt x="418" y="751"/>
                </a:lnTo>
                <a:lnTo>
                  <a:pt x="418" y="751"/>
                </a:lnTo>
                <a:lnTo>
                  <a:pt x="375" y="734"/>
                </a:lnTo>
                <a:lnTo>
                  <a:pt x="332" y="724"/>
                </a:lnTo>
                <a:lnTo>
                  <a:pt x="290" y="717"/>
                </a:lnTo>
                <a:lnTo>
                  <a:pt x="249" y="715"/>
                </a:lnTo>
                <a:lnTo>
                  <a:pt x="249" y="715"/>
                </a:lnTo>
                <a:lnTo>
                  <a:pt x="207" y="717"/>
                </a:lnTo>
                <a:lnTo>
                  <a:pt x="168" y="726"/>
                </a:lnTo>
                <a:lnTo>
                  <a:pt x="128" y="736"/>
                </a:lnTo>
                <a:lnTo>
                  <a:pt x="87" y="751"/>
                </a:lnTo>
                <a:lnTo>
                  <a:pt x="87" y="263"/>
                </a:lnTo>
                <a:lnTo>
                  <a:pt x="87" y="263"/>
                </a:lnTo>
                <a:lnTo>
                  <a:pt x="128" y="245"/>
                </a:lnTo>
                <a:lnTo>
                  <a:pt x="168" y="235"/>
                </a:lnTo>
                <a:lnTo>
                  <a:pt x="209" y="226"/>
                </a:lnTo>
                <a:lnTo>
                  <a:pt x="249" y="224"/>
                </a:lnTo>
                <a:lnTo>
                  <a:pt x="249" y="22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658485" y="171450"/>
            <a:ext cx="6285230" cy="3497580"/>
          </a:xfrm>
          <a:prstGeom prst="round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777865" y="171450"/>
            <a:ext cx="5920740" cy="3692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平面设计师  2人  5000-8000/月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岗位描述：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负责网站页面美工设计；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负责相关营销推广内容编辑、配合和实施；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负责日常网络平台公众号更新和维护。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任职要求：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市场营销、网络营销、电子商务等专业优先；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了解网站开发、运行及维护的相关知识，有较强的文字功底，具备网站专题策划和信息采编能力；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有设计基础，一定的审美意识和逻辑思维，能熟练使用 Photoshop、Dreameaver、AI等软件。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563235" y="3996055"/>
            <a:ext cx="6443980" cy="2804160"/>
          </a:xfrm>
          <a:prstGeom prst="roundRect">
            <a:avLst/>
          </a:prstGeom>
          <a:ln w="254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" name="wps稻壳儿佳誉设计原创链接：http://chn.docer.com/works?userid=219874625_7_1"/>
          <p:cNvGrpSpPr/>
          <p:nvPr/>
        </p:nvGrpSpPr>
        <p:grpSpPr>
          <a:xfrm>
            <a:off x="-1" y="179783"/>
            <a:ext cx="3381829" cy="918273"/>
            <a:chOff x="0" y="179784"/>
            <a:chExt cx="2844186" cy="77228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0" y="627801"/>
              <a:ext cx="2769399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537700" y="179784"/>
              <a:ext cx="2231699" cy="490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3200" b="1">
                  <a:solidFill>
                    <a:srgbClr val="EA6103"/>
                  </a:solidFill>
                  <a:cs typeface="+mn-ea"/>
                  <a:sym typeface="+mn-lt"/>
                </a:rPr>
                <a:t>招聘岗位</a:t>
              </a:r>
              <a:endParaRPr lang="zh-CN" altLang="en-US" sz="3200" b="1" dirty="0">
                <a:solidFill>
                  <a:srgbClr val="EA6103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32573" y="644293"/>
              <a:ext cx="26116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r"/>
              <a:r>
                <a:rPr lang="en-US" altLang="zh-CN" sz="1400" spc="800" dirty="0">
                  <a:solidFill>
                    <a:srgbClr val="EA6103"/>
                  </a:solidFill>
                  <a:cs typeface="+mn-ea"/>
                  <a:sym typeface="+mn-lt"/>
                </a:rPr>
                <a:t>CHAPTER ONE</a:t>
              </a:r>
              <a:endParaRPr lang="zh-CN" altLang="en-US" sz="1400" spc="800" dirty="0">
                <a:solidFill>
                  <a:srgbClr val="EA6103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658485" y="3938905"/>
            <a:ext cx="628523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文案策划、推广 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2人 6000或以上/月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岗位描述：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负责公司产品文案、品牌文案、项目文案的创意和撰写； 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负责公司网站的专题策划并和网站编辑共同执行文案撰写。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/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任职要求： 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具备品牌、广告等系统的理论知识和丰富的实践经验； 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卓越的策略思维和创意发散能力，具备深刻的洞察力； 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优秀的文案能力，能撰写各种不同的方案、文案。</a:t>
            </a:r>
            <a:endParaRPr lang="zh-CN" altLang="en-US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wps稻壳儿佳誉设计原创链接：http://chn.docer.com/works?userid=219874625_7"/>
          <p:cNvGrpSpPr/>
          <p:nvPr/>
        </p:nvGrpSpPr>
        <p:grpSpPr>
          <a:xfrm>
            <a:off x="3797471" y="1565063"/>
            <a:ext cx="5322996" cy="3152876"/>
            <a:chOff x="3741257" y="1565063"/>
            <a:chExt cx="5322996" cy="3152876"/>
          </a:xfrm>
        </p:grpSpPr>
        <p:sp>
          <p:nvSpPr>
            <p:cNvPr id="19" name="矩形 18"/>
            <p:cNvSpPr/>
            <p:nvPr/>
          </p:nvSpPr>
          <p:spPr>
            <a:xfrm>
              <a:off x="3869961" y="3148020"/>
              <a:ext cx="433965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5400">
                  <a:solidFill>
                    <a:srgbClr val="0099A9"/>
                  </a:solidFill>
                  <a:cs typeface="+mn-ea"/>
                  <a:sym typeface="+mn-lt"/>
                </a:rPr>
                <a:t>晋升发展空间</a:t>
              </a:r>
              <a:endParaRPr lang="zh-CN" altLang="en-US" sz="5400">
                <a:solidFill>
                  <a:srgbClr val="0099A9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741257" y="4071608"/>
              <a:ext cx="53229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zh-CN" sz="360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DEVELOPMENT SPACE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 rot="14400000">
              <a:off x="5320188" y="1660661"/>
              <a:ext cx="1439196" cy="124800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0" name="Freeform 6"/>
              <p:cNvSpPr/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18" tIns="45709" rIns="91418" bIns="45709" numCol="1" anchor="t" anchorCtr="0" compatLnSpc="1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Freeform 6"/>
              <p:cNvSpPr/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18" tIns="45709" rIns="91418" bIns="45709" numCol="1" anchor="t" anchorCtr="0" compatLnSpc="1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8" name="Freeform 5"/>
            <p:cNvSpPr/>
            <p:nvPr/>
          </p:nvSpPr>
          <p:spPr bwMode="auto">
            <a:xfrm>
              <a:off x="5499499" y="1797354"/>
              <a:ext cx="1080575" cy="974613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99A9"/>
            </a:solidFill>
            <a:ln w="9525" cap="flat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18" tIns="45709" rIns="91418" bIns="45709" numCol="1" anchor="t" anchorCtr="0" compatLnSpc="1"/>
            <a:lstStyle/>
            <a:p>
              <a:pPr defTabSz="685800"/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5576358" y="1869161"/>
              <a:ext cx="92685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US" altLang="zh-CN" sz="4800" spc="-300">
                  <a:solidFill>
                    <a:schemeClr val="bg1"/>
                  </a:solidFill>
                  <a:cs typeface="+mn-ea"/>
                  <a:sym typeface="+mn-lt"/>
                </a:rPr>
                <a:t>0 3</a:t>
              </a:r>
              <a:endParaRPr lang="zh-CN" altLang="en-US" sz="4800" spc="-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0265" y="2539365"/>
            <a:ext cx="777875" cy="15322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wps稻壳儿佳誉设计原创链接：http://chn.docer.com/works?userid=219874625_7_1"/>
          <p:cNvSpPr txBox="1"/>
          <p:nvPr/>
        </p:nvSpPr>
        <p:spPr>
          <a:xfrm>
            <a:off x="1331776" y="5420133"/>
            <a:ext cx="1022513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公司发展晋升空间大，乐于接纳新鲜的想法和创意，提拔优秀的人才！</a:t>
            </a:r>
            <a:endParaRPr lang="zh-CN" altLang="en-US" sz="160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endParaRPr lang="zh-CN" altLang="en-US" sz="1600" dirty="0">
              <a:solidFill>
                <a:srgbClr val="4C4C4C"/>
              </a:solidFill>
              <a:cs typeface="+mn-ea"/>
              <a:sym typeface="+mn-lt"/>
            </a:endParaRPr>
          </a:p>
        </p:txBody>
      </p:sp>
      <p:grpSp>
        <p:nvGrpSpPr>
          <p:cNvPr id="63" name="wps稻壳儿佳誉设计原创链接：http://chn.docer.com/works?userid=219874625_7_2"/>
          <p:cNvGrpSpPr/>
          <p:nvPr/>
        </p:nvGrpSpPr>
        <p:grpSpPr>
          <a:xfrm>
            <a:off x="1769882" y="2376241"/>
            <a:ext cx="1733831" cy="1734433"/>
            <a:chOff x="1516445" y="2452101"/>
            <a:chExt cx="1733831" cy="1734433"/>
          </a:xfrm>
        </p:grpSpPr>
        <p:sp>
          <p:nvSpPr>
            <p:cNvPr id="64" name="Freeform 7"/>
            <p:cNvSpPr/>
            <p:nvPr/>
          </p:nvSpPr>
          <p:spPr bwMode="auto">
            <a:xfrm>
              <a:off x="2430066" y="2452101"/>
              <a:ext cx="820210" cy="820210"/>
            </a:xfrm>
            <a:custGeom>
              <a:avLst/>
              <a:gdLst>
                <a:gd name="T0" fmla="*/ 0 w 576"/>
                <a:gd name="T1" fmla="*/ 0 h 576"/>
                <a:gd name="T2" fmla="*/ 576 w 576"/>
                <a:gd name="T3" fmla="*/ 576 h 576"/>
                <a:gd name="T4" fmla="*/ 471 w 576"/>
                <a:gd name="T5" fmla="*/ 576 h 576"/>
                <a:gd name="T6" fmla="*/ 0 w 576"/>
                <a:gd name="T7" fmla="*/ 105 h 576"/>
                <a:gd name="T8" fmla="*/ 0 w 576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576">
                  <a:moveTo>
                    <a:pt x="0" y="0"/>
                  </a:moveTo>
                  <a:cubicBezTo>
                    <a:pt x="310" y="17"/>
                    <a:pt x="559" y="265"/>
                    <a:pt x="576" y="576"/>
                  </a:cubicBezTo>
                  <a:cubicBezTo>
                    <a:pt x="471" y="576"/>
                    <a:pt x="471" y="576"/>
                    <a:pt x="471" y="576"/>
                  </a:cubicBezTo>
                  <a:cubicBezTo>
                    <a:pt x="455" y="323"/>
                    <a:pt x="253" y="121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8"/>
            <p:cNvSpPr/>
            <p:nvPr/>
          </p:nvSpPr>
          <p:spPr bwMode="auto">
            <a:xfrm>
              <a:off x="1516445" y="2452101"/>
              <a:ext cx="1733831" cy="1734433"/>
            </a:xfrm>
            <a:custGeom>
              <a:avLst/>
              <a:gdLst>
                <a:gd name="T0" fmla="*/ 1218 w 1218"/>
                <a:gd name="T1" fmla="*/ 641 h 1218"/>
                <a:gd name="T2" fmla="*/ 609 w 1218"/>
                <a:gd name="T3" fmla="*/ 1218 h 1218"/>
                <a:gd name="T4" fmla="*/ 0 w 1218"/>
                <a:gd name="T5" fmla="*/ 609 h 1218"/>
                <a:gd name="T6" fmla="*/ 576 w 1218"/>
                <a:gd name="T7" fmla="*/ 0 h 1218"/>
                <a:gd name="T8" fmla="*/ 576 w 1218"/>
                <a:gd name="T9" fmla="*/ 105 h 1218"/>
                <a:gd name="T10" fmla="*/ 104 w 1218"/>
                <a:gd name="T11" fmla="*/ 609 h 1218"/>
                <a:gd name="T12" fmla="*/ 609 w 1218"/>
                <a:gd name="T13" fmla="*/ 1114 h 1218"/>
                <a:gd name="T14" fmla="*/ 1113 w 1218"/>
                <a:gd name="T15" fmla="*/ 641 h 1218"/>
                <a:gd name="T16" fmla="*/ 1218 w 1218"/>
                <a:gd name="T17" fmla="*/ 641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8" h="1218">
                  <a:moveTo>
                    <a:pt x="1218" y="641"/>
                  </a:moveTo>
                  <a:cubicBezTo>
                    <a:pt x="1201" y="963"/>
                    <a:pt x="935" y="1218"/>
                    <a:pt x="609" y="1218"/>
                  </a:cubicBezTo>
                  <a:cubicBezTo>
                    <a:pt x="273" y="1218"/>
                    <a:pt x="0" y="945"/>
                    <a:pt x="0" y="609"/>
                  </a:cubicBezTo>
                  <a:cubicBezTo>
                    <a:pt x="0" y="283"/>
                    <a:pt x="255" y="17"/>
                    <a:pt x="576" y="0"/>
                  </a:cubicBezTo>
                  <a:cubicBezTo>
                    <a:pt x="576" y="105"/>
                    <a:pt x="576" y="105"/>
                    <a:pt x="576" y="105"/>
                  </a:cubicBezTo>
                  <a:cubicBezTo>
                    <a:pt x="313" y="122"/>
                    <a:pt x="104" y="341"/>
                    <a:pt x="104" y="609"/>
                  </a:cubicBezTo>
                  <a:cubicBezTo>
                    <a:pt x="104" y="887"/>
                    <a:pt x="330" y="1114"/>
                    <a:pt x="609" y="1114"/>
                  </a:cubicBezTo>
                  <a:cubicBezTo>
                    <a:pt x="877" y="1114"/>
                    <a:pt x="1096" y="905"/>
                    <a:pt x="1113" y="641"/>
                  </a:cubicBezTo>
                  <a:lnTo>
                    <a:pt x="1218" y="641"/>
                  </a:lnTo>
                  <a:close/>
                </a:path>
              </a:pathLst>
            </a:custGeom>
            <a:solidFill>
              <a:srgbClr val="BAB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6" name="wps稻壳儿佳誉设计原创链接：http://chn.docer.com/works?userid=219874625_7_3"/>
          <p:cNvGrpSpPr/>
          <p:nvPr/>
        </p:nvGrpSpPr>
        <p:grpSpPr>
          <a:xfrm>
            <a:off x="3991338" y="1873089"/>
            <a:ext cx="1735036" cy="1732625"/>
            <a:chOff x="3677556" y="2452101"/>
            <a:chExt cx="1735036" cy="1732625"/>
          </a:xfrm>
        </p:grpSpPr>
        <p:sp>
          <p:nvSpPr>
            <p:cNvPr id="67" name="Freeform 9"/>
            <p:cNvSpPr/>
            <p:nvPr/>
          </p:nvSpPr>
          <p:spPr bwMode="auto">
            <a:xfrm>
              <a:off x="3677556" y="2452101"/>
              <a:ext cx="821415" cy="1732625"/>
            </a:xfrm>
            <a:custGeom>
              <a:avLst/>
              <a:gdLst>
                <a:gd name="T0" fmla="*/ 577 w 577"/>
                <a:gd name="T1" fmla="*/ 1217 h 1217"/>
                <a:gd name="T2" fmla="*/ 0 w 577"/>
                <a:gd name="T3" fmla="*/ 609 h 1217"/>
                <a:gd name="T4" fmla="*/ 577 w 577"/>
                <a:gd name="T5" fmla="*/ 0 h 1217"/>
                <a:gd name="T6" fmla="*/ 577 w 577"/>
                <a:gd name="T7" fmla="*/ 105 h 1217"/>
                <a:gd name="T8" fmla="*/ 104 w 577"/>
                <a:gd name="T9" fmla="*/ 609 h 1217"/>
                <a:gd name="T10" fmla="*/ 577 w 577"/>
                <a:gd name="T11" fmla="*/ 1113 h 1217"/>
                <a:gd name="T12" fmla="*/ 577 w 577"/>
                <a:gd name="T13" fmla="*/ 1217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7" h="1217">
                  <a:moveTo>
                    <a:pt x="577" y="1217"/>
                  </a:moveTo>
                  <a:cubicBezTo>
                    <a:pt x="255" y="1200"/>
                    <a:pt x="0" y="934"/>
                    <a:pt x="0" y="609"/>
                  </a:cubicBezTo>
                  <a:cubicBezTo>
                    <a:pt x="0" y="283"/>
                    <a:pt x="255" y="17"/>
                    <a:pt x="577" y="0"/>
                  </a:cubicBezTo>
                  <a:cubicBezTo>
                    <a:pt x="577" y="105"/>
                    <a:pt x="577" y="105"/>
                    <a:pt x="577" y="105"/>
                  </a:cubicBezTo>
                  <a:cubicBezTo>
                    <a:pt x="313" y="122"/>
                    <a:pt x="104" y="341"/>
                    <a:pt x="104" y="609"/>
                  </a:cubicBezTo>
                  <a:cubicBezTo>
                    <a:pt x="104" y="876"/>
                    <a:pt x="313" y="1096"/>
                    <a:pt x="577" y="1113"/>
                  </a:cubicBezTo>
                  <a:lnTo>
                    <a:pt x="577" y="1217"/>
                  </a:lnTo>
                  <a:close/>
                </a:path>
              </a:pathLst>
            </a:custGeom>
            <a:solidFill>
              <a:srgbClr val="BAB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Freeform 10"/>
            <p:cNvSpPr/>
            <p:nvPr/>
          </p:nvSpPr>
          <p:spPr bwMode="auto">
            <a:xfrm>
              <a:off x="4591177" y="2452101"/>
              <a:ext cx="821415" cy="1732625"/>
            </a:xfrm>
            <a:custGeom>
              <a:avLst/>
              <a:gdLst>
                <a:gd name="T0" fmla="*/ 0 w 577"/>
                <a:gd name="T1" fmla="*/ 0 h 1217"/>
                <a:gd name="T2" fmla="*/ 577 w 577"/>
                <a:gd name="T3" fmla="*/ 609 h 1217"/>
                <a:gd name="T4" fmla="*/ 0 w 577"/>
                <a:gd name="T5" fmla="*/ 1217 h 1217"/>
                <a:gd name="T6" fmla="*/ 0 w 577"/>
                <a:gd name="T7" fmla="*/ 1113 h 1217"/>
                <a:gd name="T8" fmla="*/ 473 w 577"/>
                <a:gd name="T9" fmla="*/ 609 h 1217"/>
                <a:gd name="T10" fmla="*/ 0 w 577"/>
                <a:gd name="T11" fmla="*/ 105 h 1217"/>
                <a:gd name="T12" fmla="*/ 0 w 577"/>
                <a:gd name="T13" fmla="*/ 0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7" h="1217">
                  <a:moveTo>
                    <a:pt x="0" y="0"/>
                  </a:moveTo>
                  <a:cubicBezTo>
                    <a:pt x="322" y="17"/>
                    <a:pt x="577" y="283"/>
                    <a:pt x="577" y="609"/>
                  </a:cubicBezTo>
                  <a:cubicBezTo>
                    <a:pt x="577" y="934"/>
                    <a:pt x="322" y="1200"/>
                    <a:pt x="0" y="121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264" y="1096"/>
                    <a:pt x="473" y="876"/>
                    <a:pt x="473" y="609"/>
                  </a:cubicBezTo>
                  <a:cubicBezTo>
                    <a:pt x="473" y="341"/>
                    <a:pt x="264" y="122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9" name="wps稻壳儿佳誉设计原创链接：http://chn.docer.com/works?userid=219874625_7_4"/>
          <p:cNvSpPr>
            <a:spLocks noEditPoints="1"/>
          </p:cNvSpPr>
          <p:nvPr/>
        </p:nvSpPr>
        <p:spPr bwMode="auto">
          <a:xfrm>
            <a:off x="8939315" y="987354"/>
            <a:ext cx="1735639" cy="1735638"/>
          </a:xfrm>
          <a:custGeom>
            <a:avLst/>
            <a:gdLst>
              <a:gd name="T0" fmla="*/ 609 w 1219"/>
              <a:gd name="T1" fmla="*/ 0 h 1219"/>
              <a:gd name="T2" fmla="*/ 1219 w 1219"/>
              <a:gd name="T3" fmla="*/ 610 h 1219"/>
              <a:gd name="T4" fmla="*/ 609 w 1219"/>
              <a:gd name="T5" fmla="*/ 1219 h 1219"/>
              <a:gd name="T6" fmla="*/ 0 w 1219"/>
              <a:gd name="T7" fmla="*/ 610 h 1219"/>
              <a:gd name="T8" fmla="*/ 609 w 1219"/>
              <a:gd name="T9" fmla="*/ 0 h 1219"/>
              <a:gd name="T10" fmla="*/ 609 w 1219"/>
              <a:gd name="T11" fmla="*/ 105 h 1219"/>
              <a:gd name="T12" fmla="*/ 104 w 1219"/>
              <a:gd name="T13" fmla="*/ 610 h 1219"/>
              <a:gd name="T14" fmla="*/ 609 w 1219"/>
              <a:gd name="T15" fmla="*/ 1115 h 1219"/>
              <a:gd name="T16" fmla="*/ 1114 w 1219"/>
              <a:gd name="T17" fmla="*/ 610 h 1219"/>
              <a:gd name="T18" fmla="*/ 609 w 1219"/>
              <a:gd name="T19" fmla="*/ 105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9" h="1219">
                <a:moveTo>
                  <a:pt x="609" y="0"/>
                </a:moveTo>
                <a:cubicBezTo>
                  <a:pt x="946" y="0"/>
                  <a:pt x="1219" y="273"/>
                  <a:pt x="1219" y="610"/>
                </a:cubicBezTo>
                <a:cubicBezTo>
                  <a:pt x="1219" y="946"/>
                  <a:pt x="946" y="1219"/>
                  <a:pt x="609" y="1219"/>
                </a:cubicBezTo>
                <a:cubicBezTo>
                  <a:pt x="273" y="1219"/>
                  <a:pt x="0" y="946"/>
                  <a:pt x="0" y="610"/>
                </a:cubicBezTo>
                <a:cubicBezTo>
                  <a:pt x="0" y="273"/>
                  <a:pt x="273" y="0"/>
                  <a:pt x="609" y="0"/>
                </a:cubicBezTo>
                <a:close/>
                <a:moveTo>
                  <a:pt x="609" y="105"/>
                </a:moveTo>
                <a:cubicBezTo>
                  <a:pt x="330" y="105"/>
                  <a:pt x="104" y="331"/>
                  <a:pt x="104" y="610"/>
                </a:cubicBezTo>
                <a:cubicBezTo>
                  <a:pt x="104" y="889"/>
                  <a:pt x="330" y="1115"/>
                  <a:pt x="609" y="1115"/>
                </a:cubicBezTo>
                <a:cubicBezTo>
                  <a:pt x="888" y="1115"/>
                  <a:pt x="1114" y="889"/>
                  <a:pt x="1114" y="610"/>
                </a:cubicBezTo>
                <a:cubicBezTo>
                  <a:pt x="1114" y="331"/>
                  <a:pt x="888" y="105"/>
                  <a:pt x="609" y="105"/>
                </a:cubicBezTo>
                <a:close/>
              </a:path>
            </a:pathLst>
          </a:custGeom>
          <a:solidFill>
            <a:srgbClr val="E660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wps稻壳儿佳誉设计原创链接：http://chn.docer.com/works?userid=219874625_7_5"/>
          <p:cNvGrpSpPr/>
          <p:nvPr/>
        </p:nvGrpSpPr>
        <p:grpSpPr>
          <a:xfrm>
            <a:off x="6466834" y="1347395"/>
            <a:ext cx="1732023" cy="1734433"/>
            <a:chOff x="6102027" y="2400875"/>
            <a:chExt cx="1732023" cy="1734433"/>
          </a:xfrm>
        </p:grpSpPr>
        <p:sp>
          <p:nvSpPr>
            <p:cNvPr id="71" name="Freeform 12"/>
            <p:cNvSpPr/>
            <p:nvPr/>
          </p:nvSpPr>
          <p:spPr bwMode="auto">
            <a:xfrm>
              <a:off x="6102027" y="2400875"/>
              <a:ext cx="818402" cy="819004"/>
            </a:xfrm>
            <a:custGeom>
              <a:avLst/>
              <a:gdLst>
                <a:gd name="T0" fmla="*/ 0 w 575"/>
                <a:gd name="T1" fmla="*/ 575 h 575"/>
                <a:gd name="T2" fmla="*/ 575 w 575"/>
                <a:gd name="T3" fmla="*/ 0 h 575"/>
                <a:gd name="T4" fmla="*/ 575 w 575"/>
                <a:gd name="T5" fmla="*/ 104 h 575"/>
                <a:gd name="T6" fmla="*/ 104 w 575"/>
                <a:gd name="T7" fmla="*/ 575 h 575"/>
                <a:gd name="T8" fmla="*/ 0 w 575"/>
                <a:gd name="T9" fmla="*/ 57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575">
                  <a:moveTo>
                    <a:pt x="0" y="575"/>
                  </a:moveTo>
                  <a:cubicBezTo>
                    <a:pt x="16" y="265"/>
                    <a:pt x="265" y="16"/>
                    <a:pt x="575" y="0"/>
                  </a:cubicBezTo>
                  <a:cubicBezTo>
                    <a:pt x="575" y="104"/>
                    <a:pt x="575" y="104"/>
                    <a:pt x="575" y="104"/>
                  </a:cubicBezTo>
                  <a:cubicBezTo>
                    <a:pt x="322" y="120"/>
                    <a:pt x="120" y="323"/>
                    <a:pt x="104" y="575"/>
                  </a:cubicBezTo>
                  <a:lnTo>
                    <a:pt x="0" y="575"/>
                  </a:lnTo>
                  <a:close/>
                </a:path>
              </a:pathLst>
            </a:custGeom>
            <a:solidFill>
              <a:srgbClr val="BAB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3"/>
            <p:cNvSpPr/>
            <p:nvPr/>
          </p:nvSpPr>
          <p:spPr bwMode="auto">
            <a:xfrm>
              <a:off x="6102027" y="2400875"/>
              <a:ext cx="1732023" cy="1734433"/>
            </a:xfrm>
            <a:custGeom>
              <a:avLst/>
              <a:gdLst>
                <a:gd name="T0" fmla="*/ 641 w 1217"/>
                <a:gd name="T1" fmla="*/ 0 h 1218"/>
                <a:gd name="T2" fmla="*/ 1217 w 1217"/>
                <a:gd name="T3" fmla="*/ 608 h 1218"/>
                <a:gd name="T4" fmla="*/ 608 w 1217"/>
                <a:gd name="T5" fmla="*/ 1218 h 1218"/>
                <a:gd name="T6" fmla="*/ 0 w 1217"/>
                <a:gd name="T7" fmla="*/ 641 h 1218"/>
                <a:gd name="T8" fmla="*/ 104 w 1217"/>
                <a:gd name="T9" fmla="*/ 641 h 1218"/>
                <a:gd name="T10" fmla="*/ 608 w 1217"/>
                <a:gd name="T11" fmla="*/ 1113 h 1218"/>
                <a:gd name="T12" fmla="*/ 1113 w 1217"/>
                <a:gd name="T13" fmla="*/ 608 h 1218"/>
                <a:gd name="T14" fmla="*/ 641 w 1217"/>
                <a:gd name="T15" fmla="*/ 104 h 1218"/>
                <a:gd name="T16" fmla="*/ 641 w 1217"/>
                <a:gd name="T17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7" h="1218">
                  <a:moveTo>
                    <a:pt x="641" y="0"/>
                  </a:moveTo>
                  <a:cubicBezTo>
                    <a:pt x="962" y="17"/>
                    <a:pt x="1217" y="283"/>
                    <a:pt x="1217" y="608"/>
                  </a:cubicBezTo>
                  <a:cubicBezTo>
                    <a:pt x="1217" y="945"/>
                    <a:pt x="944" y="1218"/>
                    <a:pt x="608" y="1218"/>
                  </a:cubicBezTo>
                  <a:cubicBezTo>
                    <a:pt x="283" y="1218"/>
                    <a:pt x="17" y="962"/>
                    <a:pt x="0" y="641"/>
                  </a:cubicBezTo>
                  <a:cubicBezTo>
                    <a:pt x="104" y="641"/>
                    <a:pt x="104" y="641"/>
                    <a:pt x="104" y="641"/>
                  </a:cubicBezTo>
                  <a:cubicBezTo>
                    <a:pt x="121" y="905"/>
                    <a:pt x="340" y="1113"/>
                    <a:pt x="608" y="1113"/>
                  </a:cubicBezTo>
                  <a:cubicBezTo>
                    <a:pt x="887" y="1113"/>
                    <a:pt x="1113" y="887"/>
                    <a:pt x="1113" y="608"/>
                  </a:cubicBezTo>
                  <a:cubicBezTo>
                    <a:pt x="1113" y="340"/>
                    <a:pt x="904" y="121"/>
                    <a:pt x="641" y="104"/>
                  </a:cubicBezTo>
                  <a:lnTo>
                    <a:pt x="641" y="0"/>
                  </a:lnTo>
                  <a:close/>
                </a:path>
              </a:pathLst>
            </a:custGeom>
            <a:solidFill>
              <a:srgbClr val="01C3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3" name="wps稻壳儿佳誉设计原创链接：http://chn.docer.com/works?userid=219874625_7_6"/>
          <p:cNvSpPr txBox="1"/>
          <p:nvPr/>
        </p:nvSpPr>
        <p:spPr>
          <a:xfrm>
            <a:off x="2082798" y="4362438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dirty="0">
                <a:solidFill>
                  <a:srgbClr val="4C4C4C"/>
                </a:solidFill>
                <a:cs typeface="+mn-ea"/>
                <a:sym typeface="+mn-lt"/>
              </a:rPr>
              <a:t>职能助理</a:t>
            </a:r>
            <a:endParaRPr lang="zh-CN" altLang="en-US" dirty="0">
              <a:solidFill>
                <a:srgbClr val="4C4C4C"/>
              </a:solidFill>
              <a:cs typeface="+mn-ea"/>
              <a:sym typeface="+mn-lt"/>
            </a:endParaRPr>
          </a:p>
        </p:txBody>
      </p:sp>
      <p:sp>
        <p:nvSpPr>
          <p:cNvPr id="74" name="wps稻壳儿佳誉设计原创链接：http://chn.docer.com/works?userid=219874625_7_7"/>
          <p:cNvSpPr txBox="1"/>
          <p:nvPr/>
        </p:nvSpPr>
        <p:spPr>
          <a:xfrm>
            <a:off x="4304858" y="3858382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dirty="0">
                <a:solidFill>
                  <a:srgbClr val="4C4C4C"/>
                </a:solidFill>
                <a:cs typeface="+mn-ea"/>
                <a:sym typeface="+mn-lt"/>
              </a:rPr>
              <a:t>职能专员</a:t>
            </a:r>
            <a:endParaRPr lang="zh-CN" altLang="en-US" dirty="0">
              <a:solidFill>
                <a:srgbClr val="4C4C4C"/>
              </a:solidFill>
              <a:cs typeface="+mn-ea"/>
              <a:sym typeface="+mn-lt"/>
            </a:endParaRPr>
          </a:p>
        </p:txBody>
      </p:sp>
      <p:sp>
        <p:nvSpPr>
          <p:cNvPr id="75" name="wps稻壳儿佳誉设计原创链接：http://chn.docer.com/works?userid=219874625_7_8"/>
          <p:cNvSpPr txBox="1"/>
          <p:nvPr/>
        </p:nvSpPr>
        <p:spPr>
          <a:xfrm>
            <a:off x="6778846" y="3333592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dirty="0">
                <a:solidFill>
                  <a:srgbClr val="4C4C4C"/>
                </a:solidFill>
                <a:cs typeface="+mn-ea"/>
                <a:sym typeface="+mn-lt"/>
              </a:rPr>
              <a:t>职能主管</a:t>
            </a:r>
            <a:endParaRPr lang="zh-CN" altLang="en-US" dirty="0">
              <a:solidFill>
                <a:srgbClr val="4C4C4C"/>
              </a:solidFill>
              <a:cs typeface="+mn-ea"/>
              <a:sym typeface="+mn-lt"/>
            </a:endParaRPr>
          </a:p>
        </p:txBody>
      </p:sp>
      <p:sp>
        <p:nvSpPr>
          <p:cNvPr id="76" name="wps稻壳儿佳誉设计原创链接：http://chn.docer.com/works?userid=219874625_7_9"/>
          <p:cNvSpPr txBox="1"/>
          <p:nvPr/>
        </p:nvSpPr>
        <p:spPr>
          <a:xfrm>
            <a:off x="9253135" y="297415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dirty="0">
                <a:solidFill>
                  <a:srgbClr val="4C4C4C"/>
                </a:solidFill>
                <a:cs typeface="+mn-ea"/>
                <a:sym typeface="+mn-lt"/>
              </a:rPr>
              <a:t>职能经理</a:t>
            </a:r>
            <a:endParaRPr lang="zh-CN" altLang="en-US" dirty="0">
              <a:solidFill>
                <a:srgbClr val="4C4C4C"/>
              </a:solidFill>
              <a:cs typeface="+mn-ea"/>
              <a:sym typeface="+mn-lt"/>
            </a:endParaRPr>
          </a:p>
        </p:txBody>
      </p:sp>
      <p:sp>
        <p:nvSpPr>
          <p:cNvPr id="77" name="wps稻壳儿佳誉设计原创链接：http://chn.docer.com/works?userid=219874625_7_10"/>
          <p:cNvSpPr>
            <a:spLocks noEditPoints="1"/>
          </p:cNvSpPr>
          <p:nvPr/>
        </p:nvSpPr>
        <p:spPr bwMode="auto">
          <a:xfrm>
            <a:off x="9573900" y="1494417"/>
            <a:ext cx="466466" cy="721512"/>
          </a:xfrm>
          <a:custGeom>
            <a:avLst/>
            <a:gdLst>
              <a:gd name="T0" fmla="*/ 177 w 353"/>
              <a:gd name="T1" fmla="*/ 0 h 546"/>
              <a:gd name="T2" fmla="*/ 2 w 353"/>
              <a:gd name="T3" fmla="*/ 193 h 546"/>
              <a:gd name="T4" fmla="*/ 82 w 353"/>
              <a:gd name="T5" fmla="*/ 427 h 546"/>
              <a:gd name="T6" fmla="*/ 135 w 353"/>
              <a:gd name="T7" fmla="*/ 441 h 546"/>
              <a:gd name="T8" fmla="*/ 84 w 353"/>
              <a:gd name="T9" fmla="*/ 456 h 546"/>
              <a:gd name="T10" fmla="*/ 92 w 353"/>
              <a:gd name="T11" fmla="*/ 470 h 546"/>
              <a:gd name="T12" fmla="*/ 84 w 353"/>
              <a:gd name="T13" fmla="*/ 484 h 546"/>
              <a:gd name="T14" fmla="*/ 92 w 353"/>
              <a:gd name="T15" fmla="*/ 498 h 546"/>
              <a:gd name="T16" fmla="*/ 124 w 353"/>
              <a:gd name="T17" fmla="*/ 531 h 546"/>
              <a:gd name="T18" fmla="*/ 206 w 353"/>
              <a:gd name="T19" fmla="*/ 546 h 546"/>
              <a:gd name="T20" fmla="*/ 269 w 353"/>
              <a:gd name="T21" fmla="*/ 498 h 546"/>
              <a:gd name="T22" fmla="*/ 262 w 353"/>
              <a:gd name="T23" fmla="*/ 484 h 546"/>
              <a:gd name="T24" fmla="*/ 269 w 353"/>
              <a:gd name="T25" fmla="*/ 470 h 546"/>
              <a:gd name="T26" fmla="*/ 262 w 353"/>
              <a:gd name="T27" fmla="*/ 456 h 546"/>
              <a:gd name="T28" fmla="*/ 269 w 353"/>
              <a:gd name="T29" fmla="*/ 441 h 546"/>
              <a:gd name="T30" fmla="*/ 223 w 353"/>
              <a:gd name="T31" fmla="*/ 427 h 546"/>
              <a:gd name="T32" fmla="*/ 282 w 353"/>
              <a:gd name="T33" fmla="*/ 349 h 546"/>
              <a:gd name="T34" fmla="*/ 353 w 353"/>
              <a:gd name="T35" fmla="*/ 176 h 546"/>
              <a:gd name="T36" fmla="*/ 178 w 353"/>
              <a:gd name="T37" fmla="*/ 308 h 546"/>
              <a:gd name="T38" fmla="*/ 175 w 353"/>
              <a:gd name="T39" fmla="*/ 396 h 546"/>
              <a:gd name="T40" fmla="*/ 174 w 353"/>
              <a:gd name="T41" fmla="*/ 441 h 546"/>
              <a:gd name="T42" fmla="*/ 182 w 353"/>
              <a:gd name="T43" fmla="*/ 427 h 546"/>
              <a:gd name="T44" fmla="*/ 174 w 353"/>
              <a:gd name="T45" fmla="*/ 441 h 546"/>
              <a:gd name="T46" fmla="*/ 320 w 353"/>
              <a:gd name="T47" fmla="*/ 204 h 546"/>
              <a:gd name="T48" fmla="*/ 258 w 353"/>
              <a:gd name="T49" fmla="*/ 330 h 546"/>
              <a:gd name="T50" fmla="*/ 223 w 353"/>
              <a:gd name="T51" fmla="*/ 396 h 546"/>
              <a:gd name="T52" fmla="*/ 225 w 353"/>
              <a:gd name="T53" fmla="*/ 308 h 546"/>
              <a:gd name="T54" fmla="*/ 226 w 353"/>
              <a:gd name="T55" fmla="*/ 308 h 546"/>
              <a:gd name="T56" fmla="*/ 235 w 353"/>
              <a:gd name="T57" fmla="*/ 172 h 546"/>
              <a:gd name="T58" fmla="*/ 200 w 353"/>
              <a:gd name="T59" fmla="*/ 154 h 546"/>
              <a:gd name="T60" fmla="*/ 213 w 353"/>
              <a:gd name="T61" fmla="*/ 165 h 546"/>
              <a:gd name="T62" fmla="*/ 205 w 353"/>
              <a:gd name="T63" fmla="*/ 184 h 546"/>
              <a:gd name="T64" fmla="*/ 183 w 353"/>
              <a:gd name="T65" fmla="*/ 169 h 546"/>
              <a:gd name="T66" fmla="*/ 182 w 353"/>
              <a:gd name="T67" fmla="*/ 153 h 546"/>
              <a:gd name="T68" fmla="*/ 167 w 353"/>
              <a:gd name="T69" fmla="*/ 167 h 546"/>
              <a:gd name="T70" fmla="*/ 167 w 353"/>
              <a:gd name="T71" fmla="*/ 227 h 546"/>
              <a:gd name="T72" fmla="*/ 154 w 353"/>
              <a:gd name="T73" fmla="*/ 172 h 546"/>
              <a:gd name="T74" fmla="*/ 152 w 353"/>
              <a:gd name="T75" fmla="*/ 155 h 546"/>
              <a:gd name="T76" fmla="*/ 136 w 353"/>
              <a:gd name="T77" fmla="*/ 156 h 546"/>
              <a:gd name="T78" fmla="*/ 108 w 353"/>
              <a:gd name="T79" fmla="*/ 307 h 546"/>
              <a:gd name="T80" fmla="*/ 126 w 353"/>
              <a:gd name="T81" fmla="*/ 308 h 546"/>
              <a:gd name="T82" fmla="*/ 131 w 353"/>
              <a:gd name="T83" fmla="*/ 308 h 546"/>
              <a:gd name="T84" fmla="*/ 114 w 353"/>
              <a:gd name="T85" fmla="*/ 396 h 546"/>
              <a:gd name="T86" fmla="*/ 33 w 353"/>
              <a:gd name="T87" fmla="*/ 204 h 546"/>
              <a:gd name="T88" fmla="*/ 31 w 353"/>
              <a:gd name="T89" fmla="*/ 183 h 546"/>
              <a:gd name="T90" fmla="*/ 177 w 353"/>
              <a:gd name="T91" fmla="*/ 30 h 546"/>
              <a:gd name="T92" fmla="*/ 322 w 353"/>
              <a:gd name="T93" fmla="*/ 183 h 546"/>
              <a:gd name="T94" fmla="*/ 177 w 353"/>
              <a:gd name="T95" fmla="*/ 147 h 546"/>
              <a:gd name="T96" fmla="*/ 177 w 353"/>
              <a:gd name="T97" fmla="*/ 75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3" h="546">
                <a:moveTo>
                  <a:pt x="353" y="176"/>
                </a:moveTo>
                <a:cubicBezTo>
                  <a:pt x="353" y="79"/>
                  <a:pt x="274" y="0"/>
                  <a:pt x="177" y="0"/>
                </a:cubicBezTo>
                <a:cubicBezTo>
                  <a:pt x="79" y="0"/>
                  <a:pt x="0" y="79"/>
                  <a:pt x="0" y="176"/>
                </a:cubicBezTo>
                <a:cubicBezTo>
                  <a:pt x="0" y="182"/>
                  <a:pt x="1" y="188"/>
                  <a:pt x="2" y="193"/>
                </a:cubicBezTo>
                <a:cubicBezTo>
                  <a:pt x="0" y="195"/>
                  <a:pt x="4" y="263"/>
                  <a:pt x="71" y="349"/>
                </a:cubicBezTo>
                <a:cubicBezTo>
                  <a:pt x="90" y="375"/>
                  <a:pt x="82" y="427"/>
                  <a:pt x="82" y="427"/>
                </a:cubicBezTo>
                <a:cubicBezTo>
                  <a:pt x="99" y="427"/>
                  <a:pt x="117" y="427"/>
                  <a:pt x="134" y="427"/>
                </a:cubicBezTo>
                <a:cubicBezTo>
                  <a:pt x="135" y="441"/>
                  <a:pt x="135" y="441"/>
                  <a:pt x="135" y="441"/>
                </a:cubicBezTo>
                <a:cubicBezTo>
                  <a:pt x="84" y="441"/>
                  <a:pt x="84" y="441"/>
                  <a:pt x="84" y="441"/>
                </a:cubicBezTo>
                <a:cubicBezTo>
                  <a:pt x="84" y="456"/>
                  <a:pt x="84" y="456"/>
                  <a:pt x="84" y="456"/>
                </a:cubicBezTo>
                <a:cubicBezTo>
                  <a:pt x="92" y="456"/>
                  <a:pt x="92" y="456"/>
                  <a:pt x="92" y="456"/>
                </a:cubicBezTo>
                <a:cubicBezTo>
                  <a:pt x="92" y="470"/>
                  <a:pt x="92" y="470"/>
                  <a:pt x="92" y="470"/>
                </a:cubicBezTo>
                <a:cubicBezTo>
                  <a:pt x="84" y="470"/>
                  <a:pt x="84" y="470"/>
                  <a:pt x="84" y="470"/>
                </a:cubicBezTo>
                <a:cubicBezTo>
                  <a:pt x="84" y="484"/>
                  <a:pt x="84" y="484"/>
                  <a:pt x="84" y="484"/>
                </a:cubicBezTo>
                <a:cubicBezTo>
                  <a:pt x="92" y="484"/>
                  <a:pt x="92" y="484"/>
                  <a:pt x="92" y="484"/>
                </a:cubicBezTo>
                <a:cubicBezTo>
                  <a:pt x="92" y="498"/>
                  <a:pt x="92" y="498"/>
                  <a:pt x="92" y="498"/>
                </a:cubicBezTo>
                <a:cubicBezTo>
                  <a:pt x="84" y="498"/>
                  <a:pt x="84" y="498"/>
                  <a:pt x="84" y="498"/>
                </a:cubicBezTo>
                <a:cubicBezTo>
                  <a:pt x="85" y="515"/>
                  <a:pt x="102" y="530"/>
                  <a:pt x="124" y="531"/>
                </a:cubicBezTo>
                <a:cubicBezTo>
                  <a:pt x="128" y="540"/>
                  <a:pt x="137" y="546"/>
                  <a:pt x="147" y="546"/>
                </a:cubicBezTo>
                <a:cubicBezTo>
                  <a:pt x="206" y="546"/>
                  <a:pt x="206" y="546"/>
                  <a:pt x="206" y="546"/>
                </a:cubicBezTo>
                <a:cubicBezTo>
                  <a:pt x="216" y="546"/>
                  <a:pt x="225" y="540"/>
                  <a:pt x="229" y="531"/>
                </a:cubicBezTo>
                <a:cubicBezTo>
                  <a:pt x="251" y="530"/>
                  <a:pt x="268" y="515"/>
                  <a:pt x="269" y="498"/>
                </a:cubicBezTo>
                <a:cubicBezTo>
                  <a:pt x="262" y="498"/>
                  <a:pt x="262" y="498"/>
                  <a:pt x="262" y="498"/>
                </a:cubicBezTo>
                <a:cubicBezTo>
                  <a:pt x="262" y="484"/>
                  <a:pt x="262" y="484"/>
                  <a:pt x="262" y="484"/>
                </a:cubicBezTo>
                <a:cubicBezTo>
                  <a:pt x="269" y="484"/>
                  <a:pt x="269" y="484"/>
                  <a:pt x="269" y="484"/>
                </a:cubicBezTo>
                <a:cubicBezTo>
                  <a:pt x="269" y="470"/>
                  <a:pt x="269" y="470"/>
                  <a:pt x="269" y="470"/>
                </a:cubicBezTo>
                <a:cubicBezTo>
                  <a:pt x="262" y="470"/>
                  <a:pt x="262" y="470"/>
                  <a:pt x="262" y="470"/>
                </a:cubicBezTo>
                <a:cubicBezTo>
                  <a:pt x="262" y="456"/>
                  <a:pt x="262" y="456"/>
                  <a:pt x="262" y="456"/>
                </a:cubicBezTo>
                <a:cubicBezTo>
                  <a:pt x="269" y="456"/>
                  <a:pt x="269" y="456"/>
                  <a:pt x="269" y="456"/>
                </a:cubicBezTo>
                <a:cubicBezTo>
                  <a:pt x="269" y="441"/>
                  <a:pt x="269" y="441"/>
                  <a:pt x="269" y="441"/>
                </a:cubicBezTo>
                <a:cubicBezTo>
                  <a:pt x="222" y="441"/>
                  <a:pt x="222" y="441"/>
                  <a:pt x="222" y="441"/>
                </a:cubicBezTo>
                <a:cubicBezTo>
                  <a:pt x="222" y="437"/>
                  <a:pt x="222" y="432"/>
                  <a:pt x="223" y="427"/>
                </a:cubicBezTo>
                <a:cubicBezTo>
                  <a:pt x="239" y="427"/>
                  <a:pt x="255" y="427"/>
                  <a:pt x="271" y="427"/>
                </a:cubicBezTo>
                <a:cubicBezTo>
                  <a:pt x="271" y="427"/>
                  <a:pt x="263" y="375"/>
                  <a:pt x="282" y="349"/>
                </a:cubicBezTo>
                <a:cubicBezTo>
                  <a:pt x="349" y="263"/>
                  <a:pt x="353" y="195"/>
                  <a:pt x="351" y="193"/>
                </a:cubicBezTo>
                <a:cubicBezTo>
                  <a:pt x="352" y="188"/>
                  <a:pt x="353" y="182"/>
                  <a:pt x="353" y="176"/>
                </a:cubicBezTo>
                <a:close/>
                <a:moveTo>
                  <a:pt x="174" y="308"/>
                </a:moveTo>
                <a:cubicBezTo>
                  <a:pt x="176" y="308"/>
                  <a:pt x="177" y="308"/>
                  <a:pt x="178" y="308"/>
                </a:cubicBezTo>
                <a:cubicBezTo>
                  <a:pt x="181" y="396"/>
                  <a:pt x="181" y="396"/>
                  <a:pt x="181" y="396"/>
                </a:cubicBezTo>
                <a:cubicBezTo>
                  <a:pt x="175" y="396"/>
                  <a:pt x="175" y="396"/>
                  <a:pt x="175" y="396"/>
                </a:cubicBezTo>
                <a:cubicBezTo>
                  <a:pt x="175" y="362"/>
                  <a:pt x="175" y="326"/>
                  <a:pt x="174" y="308"/>
                </a:cubicBezTo>
                <a:close/>
                <a:moveTo>
                  <a:pt x="174" y="441"/>
                </a:moveTo>
                <a:cubicBezTo>
                  <a:pt x="175" y="437"/>
                  <a:pt x="175" y="432"/>
                  <a:pt x="175" y="427"/>
                </a:cubicBezTo>
                <a:cubicBezTo>
                  <a:pt x="177" y="427"/>
                  <a:pt x="180" y="427"/>
                  <a:pt x="182" y="427"/>
                </a:cubicBezTo>
                <a:cubicBezTo>
                  <a:pt x="183" y="441"/>
                  <a:pt x="183" y="441"/>
                  <a:pt x="183" y="441"/>
                </a:cubicBezTo>
                <a:lnTo>
                  <a:pt x="174" y="441"/>
                </a:lnTo>
                <a:close/>
                <a:moveTo>
                  <a:pt x="322" y="183"/>
                </a:moveTo>
                <a:cubicBezTo>
                  <a:pt x="320" y="204"/>
                  <a:pt x="320" y="204"/>
                  <a:pt x="320" y="204"/>
                </a:cubicBezTo>
                <a:cubicBezTo>
                  <a:pt x="320" y="204"/>
                  <a:pt x="320" y="204"/>
                  <a:pt x="320" y="204"/>
                </a:cubicBezTo>
                <a:cubicBezTo>
                  <a:pt x="317" y="223"/>
                  <a:pt x="304" y="271"/>
                  <a:pt x="258" y="330"/>
                </a:cubicBezTo>
                <a:cubicBezTo>
                  <a:pt x="244" y="349"/>
                  <a:pt x="239" y="374"/>
                  <a:pt x="239" y="396"/>
                </a:cubicBezTo>
                <a:cubicBezTo>
                  <a:pt x="223" y="396"/>
                  <a:pt x="223" y="396"/>
                  <a:pt x="223" y="396"/>
                </a:cubicBezTo>
                <a:cubicBezTo>
                  <a:pt x="223" y="362"/>
                  <a:pt x="222" y="326"/>
                  <a:pt x="222" y="308"/>
                </a:cubicBezTo>
                <a:cubicBezTo>
                  <a:pt x="223" y="308"/>
                  <a:pt x="224" y="308"/>
                  <a:pt x="225" y="308"/>
                </a:cubicBezTo>
                <a:cubicBezTo>
                  <a:pt x="225" y="308"/>
                  <a:pt x="225" y="308"/>
                  <a:pt x="226" y="308"/>
                </a:cubicBezTo>
                <a:cubicBezTo>
                  <a:pt x="226" y="308"/>
                  <a:pt x="226" y="308"/>
                  <a:pt x="226" y="308"/>
                </a:cubicBezTo>
                <a:cubicBezTo>
                  <a:pt x="232" y="308"/>
                  <a:pt x="239" y="307"/>
                  <a:pt x="245" y="307"/>
                </a:cubicBezTo>
                <a:cubicBezTo>
                  <a:pt x="235" y="172"/>
                  <a:pt x="235" y="172"/>
                  <a:pt x="235" y="172"/>
                </a:cubicBezTo>
                <a:cubicBezTo>
                  <a:pt x="234" y="163"/>
                  <a:pt x="226" y="156"/>
                  <a:pt x="217" y="156"/>
                </a:cubicBezTo>
                <a:cubicBezTo>
                  <a:pt x="217" y="156"/>
                  <a:pt x="205" y="154"/>
                  <a:pt x="200" y="154"/>
                </a:cubicBezTo>
                <a:cubicBezTo>
                  <a:pt x="200" y="155"/>
                  <a:pt x="200" y="155"/>
                  <a:pt x="200" y="155"/>
                </a:cubicBezTo>
                <a:cubicBezTo>
                  <a:pt x="213" y="165"/>
                  <a:pt x="213" y="165"/>
                  <a:pt x="213" y="165"/>
                </a:cubicBezTo>
                <a:cubicBezTo>
                  <a:pt x="198" y="172"/>
                  <a:pt x="198" y="172"/>
                  <a:pt x="198" y="172"/>
                </a:cubicBezTo>
                <a:cubicBezTo>
                  <a:pt x="205" y="184"/>
                  <a:pt x="205" y="184"/>
                  <a:pt x="205" y="184"/>
                </a:cubicBezTo>
                <a:cubicBezTo>
                  <a:pt x="186" y="225"/>
                  <a:pt x="186" y="225"/>
                  <a:pt x="186" y="225"/>
                </a:cubicBezTo>
                <a:cubicBezTo>
                  <a:pt x="183" y="169"/>
                  <a:pt x="183" y="169"/>
                  <a:pt x="183" y="169"/>
                </a:cubicBezTo>
                <a:cubicBezTo>
                  <a:pt x="186" y="167"/>
                  <a:pt x="186" y="167"/>
                  <a:pt x="186" y="167"/>
                </a:cubicBezTo>
                <a:cubicBezTo>
                  <a:pt x="182" y="153"/>
                  <a:pt x="182" y="153"/>
                  <a:pt x="182" y="153"/>
                </a:cubicBezTo>
                <a:cubicBezTo>
                  <a:pt x="171" y="153"/>
                  <a:pt x="171" y="153"/>
                  <a:pt x="171" y="153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67" y="227"/>
                  <a:pt x="167" y="227"/>
                  <a:pt x="167" y="22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39" y="165"/>
                  <a:pt x="139" y="165"/>
                  <a:pt x="139" y="165"/>
                </a:cubicBezTo>
                <a:cubicBezTo>
                  <a:pt x="152" y="155"/>
                  <a:pt x="152" y="155"/>
                  <a:pt x="152" y="155"/>
                </a:cubicBezTo>
                <a:cubicBezTo>
                  <a:pt x="152" y="154"/>
                  <a:pt x="152" y="154"/>
                  <a:pt x="152" y="154"/>
                </a:cubicBezTo>
                <a:cubicBezTo>
                  <a:pt x="147" y="154"/>
                  <a:pt x="136" y="156"/>
                  <a:pt x="136" y="156"/>
                </a:cubicBezTo>
                <a:cubicBezTo>
                  <a:pt x="127" y="156"/>
                  <a:pt x="119" y="163"/>
                  <a:pt x="118" y="172"/>
                </a:cubicBezTo>
                <a:cubicBezTo>
                  <a:pt x="108" y="307"/>
                  <a:pt x="108" y="307"/>
                  <a:pt x="108" y="307"/>
                </a:cubicBezTo>
                <a:cubicBezTo>
                  <a:pt x="114" y="307"/>
                  <a:pt x="120" y="308"/>
                  <a:pt x="126" y="308"/>
                </a:cubicBezTo>
                <a:cubicBezTo>
                  <a:pt x="126" y="308"/>
                  <a:pt x="126" y="308"/>
                  <a:pt x="126" y="308"/>
                </a:cubicBezTo>
                <a:cubicBezTo>
                  <a:pt x="127" y="308"/>
                  <a:pt x="128" y="308"/>
                  <a:pt x="128" y="308"/>
                </a:cubicBezTo>
                <a:cubicBezTo>
                  <a:pt x="129" y="308"/>
                  <a:pt x="130" y="308"/>
                  <a:pt x="131" y="308"/>
                </a:cubicBezTo>
                <a:cubicBezTo>
                  <a:pt x="133" y="396"/>
                  <a:pt x="133" y="396"/>
                  <a:pt x="133" y="396"/>
                </a:cubicBezTo>
                <a:cubicBezTo>
                  <a:pt x="114" y="396"/>
                  <a:pt x="114" y="396"/>
                  <a:pt x="114" y="396"/>
                </a:cubicBezTo>
                <a:cubicBezTo>
                  <a:pt x="114" y="375"/>
                  <a:pt x="109" y="349"/>
                  <a:pt x="95" y="331"/>
                </a:cubicBezTo>
                <a:cubicBezTo>
                  <a:pt x="49" y="271"/>
                  <a:pt x="36" y="223"/>
                  <a:pt x="33" y="204"/>
                </a:cubicBezTo>
                <a:cubicBezTo>
                  <a:pt x="33" y="204"/>
                  <a:pt x="33" y="204"/>
                  <a:pt x="33" y="204"/>
                </a:cubicBezTo>
                <a:cubicBezTo>
                  <a:pt x="31" y="183"/>
                  <a:pt x="31" y="183"/>
                  <a:pt x="31" y="183"/>
                </a:cubicBezTo>
                <a:cubicBezTo>
                  <a:pt x="31" y="181"/>
                  <a:pt x="31" y="179"/>
                  <a:pt x="31" y="176"/>
                </a:cubicBezTo>
                <a:cubicBezTo>
                  <a:pt x="31" y="96"/>
                  <a:pt x="96" y="30"/>
                  <a:pt x="177" y="30"/>
                </a:cubicBezTo>
                <a:cubicBezTo>
                  <a:pt x="257" y="30"/>
                  <a:pt x="322" y="96"/>
                  <a:pt x="322" y="176"/>
                </a:cubicBezTo>
                <a:cubicBezTo>
                  <a:pt x="322" y="179"/>
                  <a:pt x="322" y="181"/>
                  <a:pt x="322" y="183"/>
                </a:cubicBezTo>
                <a:close/>
                <a:moveTo>
                  <a:pt x="205" y="111"/>
                </a:moveTo>
                <a:cubicBezTo>
                  <a:pt x="205" y="131"/>
                  <a:pt x="192" y="147"/>
                  <a:pt x="177" y="147"/>
                </a:cubicBezTo>
                <a:cubicBezTo>
                  <a:pt x="161" y="147"/>
                  <a:pt x="148" y="131"/>
                  <a:pt x="148" y="111"/>
                </a:cubicBezTo>
                <a:cubicBezTo>
                  <a:pt x="148" y="91"/>
                  <a:pt x="161" y="75"/>
                  <a:pt x="177" y="75"/>
                </a:cubicBezTo>
                <a:cubicBezTo>
                  <a:pt x="192" y="75"/>
                  <a:pt x="205" y="91"/>
                  <a:pt x="205" y="111"/>
                </a:cubicBezTo>
                <a:close/>
              </a:path>
            </a:pathLst>
          </a:custGeom>
          <a:solidFill>
            <a:srgbClr val="5650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8" name="wps稻壳儿佳誉设计原创链接：http://chn.docer.com/works?userid=219874625_7_11"/>
          <p:cNvSpPr>
            <a:spLocks noEditPoints="1"/>
          </p:cNvSpPr>
          <p:nvPr/>
        </p:nvSpPr>
        <p:spPr bwMode="auto">
          <a:xfrm>
            <a:off x="4653309" y="2353476"/>
            <a:ext cx="411094" cy="771848"/>
          </a:xfrm>
          <a:custGeom>
            <a:avLst/>
            <a:gdLst>
              <a:gd name="T0" fmla="*/ 177 w 311"/>
              <a:gd name="T1" fmla="*/ 218 h 584"/>
              <a:gd name="T2" fmla="*/ 177 w 311"/>
              <a:gd name="T3" fmla="*/ 288 h 584"/>
              <a:gd name="T4" fmla="*/ 304 w 311"/>
              <a:gd name="T5" fmla="*/ 240 h 584"/>
              <a:gd name="T6" fmla="*/ 282 w 311"/>
              <a:gd name="T7" fmla="*/ 250 h 584"/>
              <a:gd name="T8" fmla="*/ 282 w 311"/>
              <a:gd name="T9" fmla="*/ 273 h 584"/>
              <a:gd name="T10" fmla="*/ 282 w 311"/>
              <a:gd name="T11" fmla="*/ 280 h 584"/>
              <a:gd name="T12" fmla="*/ 282 w 311"/>
              <a:gd name="T13" fmla="*/ 281 h 584"/>
              <a:gd name="T14" fmla="*/ 282 w 311"/>
              <a:gd name="T15" fmla="*/ 281 h 584"/>
              <a:gd name="T16" fmla="*/ 271 w 311"/>
              <a:gd name="T17" fmla="*/ 299 h 584"/>
              <a:gd name="T18" fmla="*/ 222 w 311"/>
              <a:gd name="T19" fmla="*/ 319 h 584"/>
              <a:gd name="T20" fmla="*/ 226 w 311"/>
              <a:gd name="T21" fmla="*/ 448 h 584"/>
              <a:gd name="T22" fmla="*/ 222 w 311"/>
              <a:gd name="T23" fmla="*/ 584 h 584"/>
              <a:gd name="T24" fmla="*/ 179 w 311"/>
              <a:gd name="T25" fmla="*/ 448 h 584"/>
              <a:gd name="T26" fmla="*/ 174 w 311"/>
              <a:gd name="T27" fmla="*/ 584 h 584"/>
              <a:gd name="T28" fmla="*/ 131 w 311"/>
              <a:gd name="T29" fmla="*/ 448 h 584"/>
              <a:gd name="T30" fmla="*/ 128 w 311"/>
              <a:gd name="T31" fmla="*/ 447 h 584"/>
              <a:gd name="T32" fmla="*/ 106 w 311"/>
              <a:gd name="T33" fmla="*/ 438 h 584"/>
              <a:gd name="T34" fmla="*/ 83 w 311"/>
              <a:gd name="T35" fmla="*/ 391 h 584"/>
              <a:gd name="T36" fmla="*/ 77 w 311"/>
              <a:gd name="T37" fmla="*/ 379 h 584"/>
              <a:gd name="T38" fmla="*/ 75 w 311"/>
              <a:gd name="T39" fmla="*/ 376 h 584"/>
              <a:gd name="T40" fmla="*/ 75 w 311"/>
              <a:gd name="T41" fmla="*/ 376 h 584"/>
              <a:gd name="T42" fmla="*/ 77 w 311"/>
              <a:gd name="T43" fmla="*/ 355 h 584"/>
              <a:gd name="T44" fmla="*/ 77 w 311"/>
              <a:gd name="T45" fmla="*/ 355 h 584"/>
              <a:gd name="T46" fmla="*/ 137 w 311"/>
              <a:gd name="T47" fmla="*/ 297 h 584"/>
              <a:gd name="T48" fmla="*/ 153 w 311"/>
              <a:gd name="T49" fmla="*/ 296 h 584"/>
              <a:gd name="T50" fmla="*/ 141 w 311"/>
              <a:gd name="T51" fmla="*/ 306 h 584"/>
              <a:gd name="T52" fmla="*/ 148 w 311"/>
              <a:gd name="T53" fmla="*/ 325 h 584"/>
              <a:gd name="T54" fmla="*/ 170 w 311"/>
              <a:gd name="T55" fmla="*/ 308 h 584"/>
              <a:gd name="T56" fmla="*/ 171 w 311"/>
              <a:gd name="T57" fmla="*/ 293 h 584"/>
              <a:gd name="T58" fmla="*/ 186 w 311"/>
              <a:gd name="T59" fmla="*/ 306 h 584"/>
              <a:gd name="T60" fmla="*/ 186 w 311"/>
              <a:gd name="T61" fmla="*/ 366 h 584"/>
              <a:gd name="T62" fmla="*/ 198 w 311"/>
              <a:gd name="T63" fmla="*/ 314 h 584"/>
              <a:gd name="T64" fmla="*/ 198 w 311"/>
              <a:gd name="T65" fmla="*/ 294 h 584"/>
              <a:gd name="T66" fmla="*/ 245 w 311"/>
              <a:gd name="T67" fmla="*/ 266 h 584"/>
              <a:gd name="T68" fmla="*/ 242 w 311"/>
              <a:gd name="T69" fmla="*/ 227 h 584"/>
              <a:gd name="T70" fmla="*/ 203 w 311"/>
              <a:gd name="T71" fmla="*/ 188 h 584"/>
              <a:gd name="T72" fmla="*/ 138 w 311"/>
              <a:gd name="T73" fmla="*/ 214 h 584"/>
              <a:gd name="T74" fmla="*/ 90 w 311"/>
              <a:gd name="T75" fmla="*/ 13 h 584"/>
              <a:gd name="T76" fmla="*/ 205 w 311"/>
              <a:gd name="T77" fmla="*/ 163 h 584"/>
              <a:gd name="T78" fmla="*/ 220 w 311"/>
              <a:gd name="T79" fmla="*/ 167 h 584"/>
              <a:gd name="T80" fmla="*/ 298 w 311"/>
              <a:gd name="T81" fmla="*/ 209 h 584"/>
              <a:gd name="T82" fmla="*/ 178 w 311"/>
              <a:gd name="T83" fmla="*/ 98 h 584"/>
              <a:gd name="T84" fmla="*/ 50 w 311"/>
              <a:gd name="T85" fmla="*/ 129 h 584"/>
              <a:gd name="T86" fmla="*/ 178 w 311"/>
              <a:gd name="T87" fmla="*/ 98 h 584"/>
              <a:gd name="T88" fmla="*/ 113 w 311"/>
              <a:gd name="T89" fmla="*/ 369 h 584"/>
              <a:gd name="T90" fmla="*/ 124 w 311"/>
              <a:gd name="T91" fmla="*/ 389 h 584"/>
              <a:gd name="T92" fmla="*/ 130 w 311"/>
              <a:gd name="T93" fmla="*/ 348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1" h="584">
                <a:moveTo>
                  <a:pt x="148" y="253"/>
                </a:moveTo>
                <a:cubicBezTo>
                  <a:pt x="148" y="234"/>
                  <a:pt x="161" y="218"/>
                  <a:pt x="177" y="218"/>
                </a:cubicBezTo>
                <a:cubicBezTo>
                  <a:pt x="192" y="218"/>
                  <a:pt x="205" y="234"/>
                  <a:pt x="205" y="253"/>
                </a:cubicBezTo>
                <a:cubicBezTo>
                  <a:pt x="205" y="273"/>
                  <a:pt x="192" y="288"/>
                  <a:pt x="177" y="288"/>
                </a:cubicBezTo>
                <a:cubicBezTo>
                  <a:pt x="161" y="288"/>
                  <a:pt x="148" y="273"/>
                  <a:pt x="148" y="253"/>
                </a:cubicBezTo>
                <a:close/>
                <a:moveTo>
                  <a:pt x="304" y="240"/>
                </a:moveTo>
                <a:cubicBezTo>
                  <a:pt x="301" y="245"/>
                  <a:pt x="296" y="249"/>
                  <a:pt x="291" y="250"/>
                </a:cubicBezTo>
                <a:cubicBezTo>
                  <a:pt x="288" y="251"/>
                  <a:pt x="285" y="251"/>
                  <a:pt x="282" y="250"/>
                </a:cubicBezTo>
                <a:cubicBezTo>
                  <a:pt x="282" y="264"/>
                  <a:pt x="282" y="264"/>
                  <a:pt x="282" y="264"/>
                </a:cubicBezTo>
                <a:cubicBezTo>
                  <a:pt x="282" y="273"/>
                  <a:pt x="282" y="273"/>
                  <a:pt x="282" y="273"/>
                </a:cubicBezTo>
                <a:cubicBezTo>
                  <a:pt x="282" y="277"/>
                  <a:pt x="282" y="277"/>
                  <a:pt x="282" y="277"/>
                </a:cubicBezTo>
                <a:cubicBezTo>
                  <a:pt x="282" y="280"/>
                  <a:pt x="282" y="280"/>
                  <a:pt x="282" y="280"/>
                </a:cubicBezTo>
                <a:cubicBezTo>
                  <a:pt x="282" y="281"/>
                  <a:pt x="282" y="281"/>
                  <a:pt x="282" y="281"/>
                </a:cubicBezTo>
                <a:cubicBezTo>
                  <a:pt x="282" y="281"/>
                  <a:pt x="282" y="281"/>
                  <a:pt x="282" y="281"/>
                </a:cubicBezTo>
                <a:cubicBezTo>
                  <a:pt x="282" y="281"/>
                  <a:pt x="282" y="281"/>
                  <a:pt x="282" y="281"/>
                </a:cubicBezTo>
                <a:cubicBezTo>
                  <a:pt x="282" y="281"/>
                  <a:pt x="282" y="281"/>
                  <a:pt x="282" y="281"/>
                </a:cubicBezTo>
                <a:cubicBezTo>
                  <a:pt x="284" y="279"/>
                  <a:pt x="286" y="276"/>
                  <a:pt x="271" y="299"/>
                </a:cubicBezTo>
                <a:cubicBezTo>
                  <a:pt x="271" y="299"/>
                  <a:pt x="271" y="299"/>
                  <a:pt x="271" y="299"/>
                </a:cubicBezTo>
                <a:cubicBezTo>
                  <a:pt x="271" y="299"/>
                  <a:pt x="271" y="299"/>
                  <a:pt x="271" y="299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24" y="361"/>
                  <a:pt x="225" y="404"/>
                  <a:pt x="226" y="447"/>
                </a:cubicBezTo>
                <a:cubicBezTo>
                  <a:pt x="226" y="447"/>
                  <a:pt x="226" y="447"/>
                  <a:pt x="226" y="448"/>
                </a:cubicBezTo>
                <a:cubicBezTo>
                  <a:pt x="224" y="448"/>
                  <a:pt x="223" y="448"/>
                  <a:pt x="222" y="448"/>
                </a:cubicBezTo>
                <a:cubicBezTo>
                  <a:pt x="222" y="475"/>
                  <a:pt x="223" y="544"/>
                  <a:pt x="222" y="584"/>
                </a:cubicBezTo>
                <a:cubicBezTo>
                  <a:pt x="183" y="584"/>
                  <a:pt x="183" y="584"/>
                  <a:pt x="183" y="584"/>
                </a:cubicBezTo>
                <a:cubicBezTo>
                  <a:pt x="179" y="448"/>
                  <a:pt x="179" y="448"/>
                  <a:pt x="179" y="448"/>
                </a:cubicBezTo>
                <a:cubicBezTo>
                  <a:pt x="177" y="448"/>
                  <a:pt x="176" y="448"/>
                  <a:pt x="175" y="448"/>
                </a:cubicBezTo>
                <a:cubicBezTo>
                  <a:pt x="175" y="475"/>
                  <a:pt x="176" y="544"/>
                  <a:pt x="174" y="584"/>
                </a:cubicBezTo>
                <a:cubicBezTo>
                  <a:pt x="136" y="584"/>
                  <a:pt x="136" y="584"/>
                  <a:pt x="136" y="584"/>
                </a:cubicBezTo>
                <a:cubicBezTo>
                  <a:pt x="131" y="448"/>
                  <a:pt x="131" y="448"/>
                  <a:pt x="131" y="448"/>
                </a:cubicBezTo>
                <a:cubicBezTo>
                  <a:pt x="130" y="448"/>
                  <a:pt x="129" y="448"/>
                  <a:pt x="128" y="448"/>
                </a:cubicBezTo>
                <a:cubicBezTo>
                  <a:pt x="128" y="447"/>
                  <a:pt x="128" y="447"/>
                  <a:pt x="128" y="447"/>
                </a:cubicBezTo>
                <a:cubicBezTo>
                  <a:pt x="128" y="440"/>
                  <a:pt x="128" y="433"/>
                  <a:pt x="128" y="427"/>
                </a:cubicBezTo>
                <a:cubicBezTo>
                  <a:pt x="121" y="431"/>
                  <a:pt x="114" y="435"/>
                  <a:pt x="106" y="438"/>
                </a:cubicBezTo>
                <a:cubicBezTo>
                  <a:pt x="91" y="407"/>
                  <a:pt x="91" y="407"/>
                  <a:pt x="91" y="407"/>
                </a:cubicBezTo>
                <a:cubicBezTo>
                  <a:pt x="83" y="391"/>
                  <a:pt x="83" y="391"/>
                  <a:pt x="83" y="391"/>
                </a:cubicBezTo>
                <a:cubicBezTo>
                  <a:pt x="79" y="383"/>
                  <a:pt x="79" y="383"/>
                  <a:pt x="79" y="383"/>
                </a:cubicBezTo>
                <a:cubicBezTo>
                  <a:pt x="77" y="379"/>
                  <a:pt x="77" y="379"/>
                  <a:pt x="77" y="379"/>
                </a:cubicBezTo>
                <a:cubicBezTo>
                  <a:pt x="76" y="377"/>
                  <a:pt x="76" y="377"/>
                  <a:pt x="76" y="377"/>
                </a:cubicBezTo>
                <a:cubicBezTo>
                  <a:pt x="75" y="376"/>
                  <a:pt x="75" y="376"/>
                  <a:pt x="75" y="376"/>
                </a:cubicBezTo>
                <a:cubicBezTo>
                  <a:pt x="75" y="376"/>
                  <a:pt x="75" y="376"/>
                  <a:pt x="75" y="376"/>
                </a:cubicBezTo>
                <a:cubicBezTo>
                  <a:pt x="75" y="376"/>
                  <a:pt x="75" y="376"/>
                  <a:pt x="75" y="376"/>
                </a:cubicBezTo>
                <a:cubicBezTo>
                  <a:pt x="75" y="376"/>
                  <a:pt x="75" y="376"/>
                  <a:pt x="75" y="376"/>
                </a:cubicBezTo>
                <a:cubicBezTo>
                  <a:pt x="76" y="367"/>
                  <a:pt x="72" y="396"/>
                  <a:pt x="77" y="355"/>
                </a:cubicBezTo>
                <a:cubicBezTo>
                  <a:pt x="77" y="355"/>
                  <a:pt x="77" y="355"/>
                  <a:pt x="77" y="355"/>
                </a:cubicBezTo>
                <a:cubicBezTo>
                  <a:pt x="77" y="355"/>
                  <a:pt x="77" y="355"/>
                  <a:pt x="77" y="355"/>
                </a:cubicBezTo>
                <a:cubicBezTo>
                  <a:pt x="125" y="303"/>
                  <a:pt x="125" y="303"/>
                  <a:pt x="125" y="303"/>
                </a:cubicBezTo>
                <a:cubicBezTo>
                  <a:pt x="129" y="300"/>
                  <a:pt x="133" y="298"/>
                  <a:pt x="137" y="297"/>
                </a:cubicBezTo>
                <a:cubicBezTo>
                  <a:pt x="138" y="297"/>
                  <a:pt x="138" y="297"/>
                  <a:pt x="139" y="297"/>
                </a:cubicBezTo>
                <a:cubicBezTo>
                  <a:pt x="143" y="296"/>
                  <a:pt x="148" y="296"/>
                  <a:pt x="153" y="296"/>
                </a:cubicBezTo>
                <a:cubicBezTo>
                  <a:pt x="153" y="296"/>
                  <a:pt x="153" y="296"/>
                  <a:pt x="153" y="296"/>
                </a:cubicBezTo>
                <a:cubicBezTo>
                  <a:pt x="141" y="306"/>
                  <a:pt x="141" y="306"/>
                  <a:pt x="141" y="306"/>
                </a:cubicBezTo>
                <a:cubicBezTo>
                  <a:pt x="155" y="314"/>
                  <a:pt x="155" y="314"/>
                  <a:pt x="155" y="314"/>
                </a:cubicBezTo>
                <a:cubicBezTo>
                  <a:pt x="148" y="325"/>
                  <a:pt x="148" y="325"/>
                  <a:pt x="148" y="325"/>
                </a:cubicBezTo>
                <a:cubicBezTo>
                  <a:pt x="167" y="366"/>
                  <a:pt x="167" y="366"/>
                  <a:pt x="167" y="366"/>
                </a:cubicBezTo>
                <a:cubicBezTo>
                  <a:pt x="170" y="308"/>
                  <a:pt x="170" y="308"/>
                  <a:pt x="170" y="308"/>
                </a:cubicBezTo>
                <a:cubicBezTo>
                  <a:pt x="167" y="306"/>
                  <a:pt x="167" y="306"/>
                  <a:pt x="167" y="306"/>
                </a:cubicBezTo>
                <a:cubicBezTo>
                  <a:pt x="171" y="293"/>
                  <a:pt x="171" y="293"/>
                  <a:pt x="171" y="293"/>
                </a:cubicBezTo>
                <a:cubicBezTo>
                  <a:pt x="182" y="293"/>
                  <a:pt x="182" y="293"/>
                  <a:pt x="182" y="293"/>
                </a:cubicBezTo>
                <a:cubicBezTo>
                  <a:pt x="186" y="306"/>
                  <a:pt x="186" y="306"/>
                  <a:pt x="186" y="306"/>
                </a:cubicBezTo>
                <a:cubicBezTo>
                  <a:pt x="183" y="308"/>
                  <a:pt x="183" y="308"/>
                  <a:pt x="183" y="308"/>
                </a:cubicBezTo>
                <a:cubicBezTo>
                  <a:pt x="186" y="366"/>
                  <a:pt x="186" y="366"/>
                  <a:pt x="186" y="366"/>
                </a:cubicBezTo>
                <a:cubicBezTo>
                  <a:pt x="205" y="325"/>
                  <a:pt x="205" y="325"/>
                  <a:pt x="205" y="325"/>
                </a:cubicBezTo>
                <a:cubicBezTo>
                  <a:pt x="198" y="314"/>
                  <a:pt x="198" y="314"/>
                  <a:pt x="198" y="314"/>
                </a:cubicBezTo>
                <a:cubicBezTo>
                  <a:pt x="213" y="306"/>
                  <a:pt x="213" y="306"/>
                  <a:pt x="213" y="306"/>
                </a:cubicBezTo>
                <a:cubicBezTo>
                  <a:pt x="198" y="294"/>
                  <a:pt x="198" y="294"/>
                  <a:pt x="198" y="294"/>
                </a:cubicBezTo>
                <a:cubicBezTo>
                  <a:pt x="245" y="271"/>
                  <a:pt x="245" y="271"/>
                  <a:pt x="245" y="271"/>
                </a:cubicBezTo>
                <a:cubicBezTo>
                  <a:pt x="245" y="266"/>
                  <a:pt x="245" y="266"/>
                  <a:pt x="245" y="266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2" y="227"/>
                  <a:pt x="242" y="227"/>
                  <a:pt x="242" y="227"/>
                </a:cubicBezTo>
                <a:cubicBezTo>
                  <a:pt x="213" y="208"/>
                  <a:pt x="213" y="208"/>
                  <a:pt x="213" y="208"/>
                </a:cubicBezTo>
                <a:cubicBezTo>
                  <a:pt x="206" y="203"/>
                  <a:pt x="202" y="195"/>
                  <a:pt x="203" y="188"/>
                </a:cubicBezTo>
                <a:cubicBezTo>
                  <a:pt x="192" y="181"/>
                  <a:pt x="192" y="181"/>
                  <a:pt x="192" y="181"/>
                </a:cubicBezTo>
                <a:cubicBezTo>
                  <a:pt x="179" y="197"/>
                  <a:pt x="160" y="209"/>
                  <a:pt x="138" y="214"/>
                </a:cubicBezTo>
                <a:cubicBezTo>
                  <a:pt x="83" y="228"/>
                  <a:pt x="27" y="194"/>
                  <a:pt x="13" y="138"/>
                </a:cubicBezTo>
                <a:cubicBezTo>
                  <a:pt x="0" y="83"/>
                  <a:pt x="34" y="27"/>
                  <a:pt x="90" y="13"/>
                </a:cubicBezTo>
                <a:cubicBezTo>
                  <a:pt x="145" y="0"/>
                  <a:pt x="201" y="34"/>
                  <a:pt x="214" y="89"/>
                </a:cubicBezTo>
                <a:cubicBezTo>
                  <a:pt x="221" y="115"/>
                  <a:pt x="217" y="141"/>
                  <a:pt x="205" y="163"/>
                </a:cubicBezTo>
                <a:cubicBezTo>
                  <a:pt x="215" y="169"/>
                  <a:pt x="215" y="169"/>
                  <a:pt x="215" y="169"/>
                </a:cubicBezTo>
                <a:cubicBezTo>
                  <a:pt x="216" y="168"/>
                  <a:pt x="218" y="168"/>
                  <a:pt x="220" y="167"/>
                </a:cubicBezTo>
                <a:cubicBezTo>
                  <a:pt x="226" y="166"/>
                  <a:pt x="232" y="167"/>
                  <a:pt x="237" y="170"/>
                </a:cubicBezTo>
                <a:cubicBezTo>
                  <a:pt x="298" y="209"/>
                  <a:pt x="298" y="209"/>
                  <a:pt x="298" y="209"/>
                </a:cubicBezTo>
                <a:cubicBezTo>
                  <a:pt x="308" y="216"/>
                  <a:pt x="311" y="230"/>
                  <a:pt x="304" y="240"/>
                </a:cubicBezTo>
                <a:close/>
                <a:moveTo>
                  <a:pt x="178" y="98"/>
                </a:moveTo>
                <a:cubicBezTo>
                  <a:pt x="170" y="63"/>
                  <a:pt x="134" y="41"/>
                  <a:pt x="98" y="49"/>
                </a:cubicBezTo>
                <a:cubicBezTo>
                  <a:pt x="63" y="58"/>
                  <a:pt x="41" y="94"/>
                  <a:pt x="50" y="129"/>
                </a:cubicBezTo>
                <a:cubicBezTo>
                  <a:pt x="58" y="165"/>
                  <a:pt x="94" y="187"/>
                  <a:pt x="130" y="178"/>
                </a:cubicBezTo>
                <a:cubicBezTo>
                  <a:pt x="165" y="170"/>
                  <a:pt x="187" y="134"/>
                  <a:pt x="178" y="98"/>
                </a:cubicBezTo>
                <a:close/>
                <a:moveTo>
                  <a:pt x="130" y="348"/>
                </a:moveTo>
                <a:cubicBezTo>
                  <a:pt x="113" y="369"/>
                  <a:pt x="113" y="369"/>
                  <a:pt x="113" y="369"/>
                </a:cubicBezTo>
                <a:cubicBezTo>
                  <a:pt x="115" y="373"/>
                  <a:pt x="115" y="373"/>
                  <a:pt x="115" y="373"/>
                </a:cubicBezTo>
                <a:cubicBezTo>
                  <a:pt x="124" y="389"/>
                  <a:pt x="124" y="389"/>
                  <a:pt x="124" y="389"/>
                </a:cubicBezTo>
                <a:cubicBezTo>
                  <a:pt x="129" y="397"/>
                  <a:pt x="129" y="397"/>
                  <a:pt x="129" y="397"/>
                </a:cubicBezTo>
                <a:cubicBezTo>
                  <a:pt x="129" y="380"/>
                  <a:pt x="129" y="364"/>
                  <a:pt x="130" y="348"/>
                </a:cubicBezTo>
                <a:close/>
              </a:path>
            </a:pathLst>
          </a:custGeom>
          <a:solidFill>
            <a:srgbClr val="5650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9" name="wps稻壳儿佳誉设计原创链接：http://chn.docer.com/works?userid=219874625_7_12"/>
          <p:cNvSpPr>
            <a:spLocks noEditPoints="1"/>
          </p:cNvSpPr>
          <p:nvPr/>
        </p:nvSpPr>
        <p:spPr bwMode="auto">
          <a:xfrm>
            <a:off x="2286109" y="2900040"/>
            <a:ext cx="701374" cy="686834"/>
          </a:xfrm>
          <a:custGeom>
            <a:avLst/>
            <a:gdLst>
              <a:gd name="T0" fmla="*/ 262 w 531"/>
              <a:gd name="T1" fmla="*/ 4 h 520"/>
              <a:gd name="T2" fmla="*/ 246 w 531"/>
              <a:gd name="T3" fmla="*/ 83 h 520"/>
              <a:gd name="T4" fmla="*/ 130 w 531"/>
              <a:gd name="T5" fmla="*/ 160 h 520"/>
              <a:gd name="T6" fmla="*/ 128 w 531"/>
              <a:gd name="T7" fmla="*/ 239 h 520"/>
              <a:gd name="T8" fmla="*/ 156 w 531"/>
              <a:gd name="T9" fmla="*/ 249 h 520"/>
              <a:gd name="T10" fmla="*/ 105 w 531"/>
              <a:gd name="T11" fmla="*/ 399 h 520"/>
              <a:gd name="T12" fmla="*/ 194 w 531"/>
              <a:gd name="T13" fmla="*/ 307 h 520"/>
              <a:gd name="T14" fmla="*/ 256 w 531"/>
              <a:gd name="T15" fmla="*/ 272 h 520"/>
              <a:gd name="T16" fmla="*/ 243 w 531"/>
              <a:gd name="T17" fmla="*/ 327 h 520"/>
              <a:gd name="T18" fmla="*/ 301 w 531"/>
              <a:gd name="T19" fmla="*/ 287 h 520"/>
              <a:gd name="T20" fmla="*/ 286 w 531"/>
              <a:gd name="T21" fmla="*/ 225 h 520"/>
              <a:gd name="T22" fmla="*/ 284 w 531"/>
              <a:gd name="T23" fmla="*/ 225 h 520"/>
              <a:gd name="T24" fmla="*/ 273 w 531"/>
              <a:gd name="T25" fmla="*/ 224 h 520"/>
              <a:gd name="T26" fmla="*/ 233 w 531"/>
              <a:gd name="T27" fmla="*/ 221 h 520"/>
              <a:gd name="T28" fmla="*/ 266 w 531"/>
              <a:gd name="T29" fmla="*/ 162 h 520"/>
              <a:gd name="T30" fmla="*/ 280 w 531"/>
              <a:gd name="T31" fmla="*/ 183 h 520"/>
              <a:gd name="T32" fmla="*/ 298 w 531"/>
              <a:gd name="T33" fmla="*/ 194 h 520"/>
              <a:gd name="T34" fmla="*/ 300 w 531"/>
              <a:gd name="T35" fmla="*/ 194 h 520"/>
              <a:gd name="T36" fmla="*/ 390 w 531"/>
              <a:gd name="T37" fmla="*/ 195 h 520"/>
              <a:gd name="T38" fmla="*/ 310 w 531"/>
              <a:gd name="T39" fmla="*/ 152 h 520"/>
              <a:gd name="T40" fmla="*/ 298 w 531"/>
              <a:gd name="T41" fmla="*/ 139 h 520"/>
              <a:gd name="T42" fmla="*/ 258 w 531"/>
              <a:gd name="T43" fmla="*/ 99 h 520"/>
              <a:gd name="T44" fmla="*/ 259 w 531"/>
              <a:gd name="T45" fmla="*/ 112 h 520"/>
              <a:gd name="T46" fmla="*/ 247 w 531"/>
              <a:gd name="T47" fmla="*/ 132 h 520"/>
              <a:gd name="T48" fmla="*/ 240 w 531"/>
              <a:gd name="T49" fmla="*/ 109 h 520"/>
              <a:gd name="T50" fmla="*/ 245 w 531"/>
              <a:gd name="T51" fmla="*/ 92 h 520"/>
              <a:gd name="T52" fmla="*/ 231 w 531"/>
              <a:gd name="T53" fmla="*/ 103 h 520"/>
              <a:gd name="T54" fmla="*/ 209 w 531"/>
              <a:gd name="T55" fmla="*/ 169 h 520"/>
              <a:gd name="T56" fmla="*/ 220 w 531"/>
              <a:gd name="T57" fmla="*/ 109 h 520"/>
              <a:gd name="T58" fmla="*/ 226 w 531"/>
              <a:gd name="T59" fmla="*/ 86 h 520"/>
              <a:gd name="T60" fmla="*/ 176 w 531"/>
              <a:gd name="T61" fmla="*/ 80 h 520"/>
              <a:gd name="T62" fmla="*/ 60 w 531"/>
              <a:gd name="T63" fmla="*/ 206 h 520"/>
              <a:gd name="T64" fmla="*/ 130 w 531"/>
              <a:gd name="T65" fmla="*/ 160 h 520"/>
              <a:gd name="T66" fmla="*/ 7 w 531"/>
              <a:gd name="T67" fmla="*/ 301 h 520"/>
              <a:gd name="T68" fmla="*/ 2 w 531"/>
              <a:gd name="T69" fmla="*/ 287 h 520"/>
              <a:gd name="T70" fmla="*/ 31 w 531"/>
              <a:gd name="T71" fmla="*/ 231 h 520"/>
              <a:gd name="T72" fmla="*/ 46 w 531"/>
              <a:gd name="T73" fmla="*/ 233 h 520"/>
              <a:gd name="T74" fmla="*/ 85 w 531"/>
              <a:gd name="T75" fmla="*/ 230 h 520"/>
              <a:gd name="T76" fmla="*/ 94 w 531"/>
              <a:gd name="T77" fmla="*/ 250 h 520"/>
              <a:gd name="T78" fmla="*/ 115 w 531"/>
              <a:gd name="T79" fmla="*/ 269 h 520"/>
              <a:gd name="T80" fmla="*/ 87 w 531"/>
              <a:gd name="T81" fmla="*/ 325 h 520"/>
              <a:gd name="T82" fmla="*/ 83 w 531"/>
              <a:gd name="T83" fmla="*/ 328 h 520"/>
              <a:gd name="T84" fmla="*/ 76 w 531"/>
              <a:gd name="T85" fmla="*/ 323 h 520"/>
              <a:gd name="T86" fmla="*/ 18 w 531"/>
              <a:gd name="T87" fmla="*/ 304 h 520"/>
              <a:gd name="T88" fmla="*/ 14 w 531"/>
              <a:gd name="T89" fmla="*/ 306 h 520"/>
              <a:gd name="T90" fmla="*/ 53 w 531"/>
              <a:gd name="T91" fmla="*/ 237 h 520"/>
              <a:gd name="T92" fmla="*/ 87 w 531"/>
              <a:gd name="T93" fmla="*/ 246 h 520"/>
              <a:gd name="T94" fmla="*/ 62 w 531"/>
              <a:gd name="T95" fmla="*/ 231 h 520"/>
              <a:gd name="T96" fmla="*/ 53 w 531"/>
              <a:gd name="T97" fmla="*/ 237 h 520"/>
              <a:gd name="T98" fmla="*/ 460 w 531"/>
              <a:gd name="T99" fmla="*/ 251 h 520"/>
              <a:gd name="T100" fmla="*/ 240 w 531"/>
              <a:gd name="T101" fmla="*/ 361 h 520"/>
              <a:gd name="T102" fmla="*/ 76 w 531"/>
              <a:gd name="T103" fmla="*/ 404 h 520"/>
              <a:gd name="T104" fmla="*/ 46 w 531"/>
              <a:gd name="T105" fmla="*/ 520 h 520"/>
              <a:gd name="T106" fmla="*/ 171 w 531"/>
              <a:gd name="T107" fmla="*/ 502 h 520"/>
              <a:gd name="T108" fmla="*/ 362 w 531"/>
              <a:gd name="T109" fmla="*/ 423 h 520"/>
              <a:gd name="T110" fmla="*/ 523 w 531"/>
              <a:gd name="T111" fmla="*/ 296 h 520"/>
              <a:gd name="T112" fmla="*/ 441 w 531"/>
              <a:gd name="T113" fmla="*/ 237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1" h="520">
                <a:moveTo>
                  <a:pt x="222" y="37"/>
                </a:moveTo>
                <a:cubicBezTo>
                  <a:pt x="226" y="15"/>
                  <a:pt x="244" y="0"/>
                  <a:pt x="262" y="4"/>
                </a:cubicBezTo>
                <a:cubicBezTo>
                  <a:pt x="280" y="7"/>
                  <a:pt x="290" y="28"/>
                  <a:pt x="286" y="50"/>
                </a:cubicBezTo>
                <a:cubicBezTo>
                  <a:pt x="282" y="72"/>
                  <a:pt x="264" y="87"/>
                  <a:pt x="246" y="83"/>
                </a:cubicBezTo>
                <a:cubicBezTo>
                  <a:pt x="228" y="80"/>
                  <a:pt x="217" y="59"/>
                  <a:pt x="222" y="37"/>
                </a:cubicBezTo>
                <a:close/>
                <a:moveTo>
                  <a:pt x="130" y="160"/>
                </a:moveTo>
                <a:cubicBezTo>
                  <a:pt x="164" y="135"/>
                  <a:pt x="164" y="135"/>
                  <a:pt x="164" y="135"/>
                </a:cubicBezTo>
                <a:cubicBezTo>
                  <a:pt x="152" y="170"/>
                  <a:pt x="140" y="204"/>
                  <a:pt x="128" y="239"/>
                </a:cubicBezTo>
                <a:cubicBezTo>
                  <a:pt x="128" y="239"/>
                  <a:pt x="128" y="239"/>
                  <a:pt x="128" y="240"/>
                </a:cubicBezTo>
                <a:cubicBezTo>
                  <a:pt x="137" y="243"/>
                  <a:pt x="147" y="246"/>
                  <a:pt x="156" y="249"/>
                </a:cubicBezTo>
                <a:cubicBezTo>
                  <a:pt x="151" y="273"/>
                  <a:pt x="146" y="299"/>
                  <a:pt x="143" y="314"/>
                </a:cubicBezTo>
                <a:cubicBezTo>
                  <a:pt x="105" y="399"/>
                  <a:pt x="105" y="399"/>
                  <a:pt x="105" y="399"/>
                </a:cubicBezTo>
                <a:cubicBezTo>
                  <a:pt x="145" y="418"/>
                  <a:pt x="145" y="418"/>
                  <a:pt x="145" y="418"/>
                </a:cubicBezTo>
                <a:cubicBezTo>
                  <a:pt x="159" y="387"/>
                  <a:pt x="182" y="356"/>
                  <a:pt x="194" y="307"/>
                </a:cubicBezTo>
                <a:cubicBezTo>
                  <a:pt x="197" y="293"/>
                  <a:pt x="200" y="280"/>
                  <a:pt x="203" y="269"/>
                </a:cubicBezTo>
                <a:cubicBezTo>
                  <a:pt x="256" y="272"/>
                  <a:pt x="256" y="272"/>
                  <a:pt x="256" y="272"/>
                </a:cubicBezTo>
                <a:cubicBezTo>
                  <a:pt x="253" y="284"/>
                  <a:pt x="253" y="284"/>
                  <a:pt x="253" y="284"/>
                </a:cubicBezTo>
                <a:cubicBezTo>
                  <a:pt x="243" y="327"/>
                  <a:pt x="243" y="327"/>
                  <a:pt x="243" y="327"/>
                </a:cubicBezTo>
                <a:cubicBezTo>
                  <a:pt x="286" y="339"/>
                  <a:pt x="286" y="339"/>
                  <a:pt x="286" y="339"/>
                </a:cubicBezTo>
                <a:cubicBezTo>
                  <a:pt x="290" y="324"/>
                  <a:pt x="295" y="306"/>
                  <a:pt x="301" y="287"/>
                </a:cubicBezTo>
                <a:cubicBezTo>
                  <a:pt x="308" y="258"/>
                  <a:pt x="308" y="258"/>
                  <a:pt x="308" y="258"/>
                </a:cubicBezTo>
                <a:cubicBezTo>
                  <a:pt x="286" y="225"/>
                  <a:pt x="286" y="225"/>
                  <a:pt x="286" y="225"/>
                </a:cubicBezTo>
                <a:cubicBezTo>
                  <a:pt x="286" y="225"/>
                  <a:pt x="286" y="225"/>
                  <a:pt x="286" y="225"/>
                </a:cubicBezTo>
                <a:cubicBezTo>
                  <a:pt x="284" y="225"/>
                  <a:pt x="284" y="225"/>
                  <a:pt x="284" y="225"/>
                </a:cubicBezTo>
                <a:cubicBezTo>
                  <a:pt x="280" y="225"/>
                  <a:pt x="280" y="225"/>
                  <a:pt x="280" y="225"/>
                </a:cubicBezTo>
                <a:cubicBezTo>
                  <a:pt x="273" y="224"/>
                  <a:pt x="273" y="224"/>
                  <a:pt x="273" y="224"/>
                </a:cubicBezTo>
                <a:cubicBezTo>
                  <a:pt x="259" y="223"/>
                  <a:pt x="259" y="223"/>
                  <a:pt x="259" y="223"/>
                </a:cubicBezTo>
                <a:cubicBezTo>
                  <a:pt x="250" y="222"/>
                  <a:pt x="241" y="222"/>
                  <a:pt x="233" y="221"/>
                </a:cubicBezTo>
                <a:cubicBezTo>
                  <a:pt x="241" y="196"/>
                  <a:pt x="248" y="171"/>
                  <a:pt x="255" y="146"/>
                </a:cubicBezTo>
                <a:cubicBezTo>
                  <a:pt x="266" y="162"/>
                  <a:pt x="266" y="162"/>
                  <a:pt x="266" y="162"/>
                </a:cubicBezTo>
                <a:cubicBezTo>
                  <a:pt x="277" y="178"/>
                  <a:pt x="277" y="178"/>
                  <a:pt x="277" y="178"/>
                </a:cubicBezTo>
                <a:cubicBezTo>
                  <a:pt x="280" y="183"/>
                  <a:pt x="280" y="183"/>
                  <a:pt x="280" y="183"/>
                </a:cubicBezTo>
                <a:cubicBezTo>
                  <a:pt x="298" y="194"/>
                  <a:pt x="298" y="194"/>
                  <a:pt x="298" y="194"/>
                </a:cubicBezTo>
                <a:cubicBezTo>
                  <a:pt x="298" y="194"/>
                  <a:pt x="298" y="194"/>
                  <a:pt x="298" y="194"/>
                </a:cubicBezTo>
                <a:cubicBezTo>
                  <a:pt x="299" y="194"/>
                  <a:pt x="299" y="194"/>
                  <a:pt x="299" y="194"/>
                </a:cubicBezTo>
                <a:cubicBezTo>
                  <a:pt x="300" y="194"/>
                  <a:pt x="300" y="194"/>
                  <a:pt x="300" y="194"/>
                </a:cubicBezTo>
                <a:cubicBezTo>
                  <a:pt x="310" y="194"/>
                  <a:pt x="310" y="194"/>
                  <a:pt x="310" y="194"/>
                </a:cubicBezTo>
                <a:cubicBezTo>
                  <a:pt x="390" y="195"/>
                  <a:pt x="390" y="195"/>
                  <a:pt x="390" y="195"/>
                </a:cubicBezTo>
                <a:cubicBezTo>
                  <a:pt x="390" y="180"/>
                  <a:pt x="390" y="164"/>
                  <a:pt x="389" y="149"/>
                </a:cubicBezTo>
                <a:cubicBezTo>
                  <a:pt x="310" y="152"/>
                  <a:pt x="310" y="152"/>
                  <a:pt x="310" y="152"/>
                </a:cubicBezTo>
                <a:cubicBezTo>
                  <a:pt x="308" y="152"/>
                  <a:pt x="308" y="152"/>
                  <a:pt x="308" y="152"/>
                </a:cubicBezTo>
                <a:cubicBezTo>
                  <a:pt x="298" y="139"/>
                  <a:pt x="298" y="139"/>
                  <a:pt x="298" y="139"/>
                </a:cubicBezTo>
                <a:cubicBezTo>
                  <a:pt x="274" y="107"/>
                  <a:pt x="274" y="107"/>
                  <a:pt x="274" y="107"/>
                </a:cubicBezTo>
                <a:cubicBezTo>
                  <a:pt x="270" y="102"/>
                  <a:pt x="265" y="101"/>
                  <a:pt x="258" y="99"/>
                </a:cubicBezTo>
                <a:cubicBezTo>
                  <a:pt x="257" y="98"/>
                  <a:pt x="256" y="98"/>
                  <a:pt x="255" y="98"/>
                </a:cubicBezTo>
                <a:cubicBezTo>
                  <a:pt x="259" y="112"/>
                  <a:pt x="259" y="112"/>
                  <a:pt x="259" y="112"/>
                </a:cubicBezTo>
                <a:cubicBezTo>
                  <a:pt x="247" y="117"/>
                  <a:pt x="247" y="117"/>
                  <a:pt x="247" y="117"/>
                </a:cubicBezTo>
                <a:cubicBezTo>
                  <a:pt x="247" y="132"/>
                  <a:pt x="247" y="132"/>
                  <a:pt x="247" y="132"/>
                </a:cubicBezTo>
                <a:cubicBezTo>
                  <a:pt x="221" y="173"/>
                  <a:pt x="221" y="173"/>
                  <a:pt x="221" y="173"/>
                </a:cubicBezTo>
                <a:cubicBezTo>
                  <a:pt x="240" y="109"/>
                  <a:pt x="240" y="109"/>
                  <a:pt x="240" y="109"/>
                </a:cubicBezTo>
                <a:cubicBezTo>
                  <a:pt x="242" y="107"/>
                  <a:pt x="242" y="107"/>
                  <a:pt x="242" y="107"/>
                </a:cubicBezTo>
                <a:cubicBezTo>
                  <a:pt x="245" y="92"/>
                  <a:pt x="245" y="92"/>
                  <a:pt x="245" y="92"/>
                </a:cubicBezTo>
                <a:cubicBezTo>
                  <a:pt x="237" y="89"/>
                  <a:pt x="237" y="89"/>
                  <a:pt x="237" y="89"/>
                </a:cubicBezTo>
                <a:cubicBezTo>
                  <a:pt x="231" y="103"/>
                  <a:pt x="231" y="103"/>
                  <a:pt x="231" y="103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09" y="169"/>
                  <a:pt x="209" y="169"/>
                  <a:pt x="209" y="169"/>
                </a:cubicBezTo>
                <a:cubicBezTo>
                  <a:pt x="212" y="120"/>
                  <a:pt x="212" y="120"/>
                  <a:pt x="212" y="120"/>
                </a:cubicBezTo>
                <a:cubicBezTo>
                  <a:pt x="220" y="109"/>
                  <a:pt x="220" y="109"/>
                  <a:pt x="220" y="109"/>
                </a:cubicBezTo>
                <a:cubicBezTo>
                  <a:pt x="214" y="98"/>
                  <a:pt x="214" y="98"/>
                  <a:pt x="214" y="98"/>
                </a:cubicBezTo>
                <a:cubicBezTo>
                  <a:pt x="226" y="86"/>
                  <a:pt x="226" y="86"/>
                  <a:pt x="226" y="86"/>
                </a:cubicBezTo>
                <a:cubicBezTo>
                  <a:pt x="217" y="84"/>
                  <a:pt x="208" y="81"/>
                  <a:pt x="199" y="79"/>
                </a:cubicBezTo>
                <a:cubicBezTo>
                  <a:pt x="187" y="77"/>
                  <a:pt x="183" y="75"/>
                  <a:pt x="176" y="80"/>
                </a:cubicBezTo>
                <a:cubicBezTo>
                  <a:pt x="107" y="126"/>
                  <a:pt x="107" y="126"/>
                  <a:pt x="107" y="126"/>
                </a:cubicBezTo>
                <a:cubicBezTo>
                  <a:pt x="79" y="165"/>
                  <a:pt x="76" y="179"/>
                  <a:pt x="60" y="206"/>
                </a:cubicBezTo>
                <a:cubicBezTo>
                  <a:pt x="73" y="214"/>
                  <a:pt x="87" y="220"/>
                  <a:pt x="101" y="227"/>
                </a:cubicBezTo>
                <a:cubicBezTo>
                  <a:pt x="110" y="206"/>
                  <a:pt x="131" y="169"/>
                  <a:pt x="130" y="160"/>
                </a:cubicBezTo>
                <a:close/>
                <a:moveTo>
                  <a:pt x="9" y="305"/>
                </a:moveTo>
                <a:cubicBezTo>
                  <a:pt x="8" y="304"/>
                  <a:pt x="7" y="303"/>
                  <a:pt x="7" y="301"/>
                </a:cubicBezTo>
                <a:cubicBezTo>
                  <a:pt x="7" y="301"/>
                  <a:pt x="8" y="301"/>
                  <a:pt x="8" y="300"/>
                </a:cubicBezTo>
                <a:cubicBezTo>
                  <a:pt x="3" y="298"/>
                  <a:pt x="0" y="292"/>
                  <a:pt x="2" y="287"/>
                </a:cubicBezTo>
                <a:cubicBezTo>
                  <a:pt x="17" y="238"/>
                  <a:pt x="17" y="238"/>
                  <a:pt x="17" y="238"/>
                </a:cubicBezTo>
                <a:cubicBezTo>
                  <a:pt x="19" y="232"/>
                  <a:pt x="25" y="229"/>
                  <a:pt x="31" y="231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8" y="225"/>
                  <a:pt x="57" y="221"/>
                  <a:pt x="65" y="224"/>
                </a:cubicBezTo>
                <a:cubicBezTo>
                  <a:pt x="85" y="230"/>
                  <a:pt x="85" y="230"/>
                  <a:pt x="85" y="230"/>
                </a:cubicBezTo>
                <a:cubicBezTo>
                  <a:pt x="93" y="232"/>
                  <a:pt x="97" y="241"/>
                  <a:pt x="94" y="249"/>
                </a:cubicBezTo>
                <a:cubicBezTo>
                  <a:pt x="94" y="250"/>
                  <a:pt x="94" y="250"/>
                  <a:pt x="94" y="250"/>
                </a:cubicBezTo>
                <a:cubicBezTo>
                  <a:pt x="108" y="255"/>
                  <a:pt x="108" y="255"/>
                  <a:pt x="108" y="255"/>
                </a:cubicBezTo>
                <a:cubicBezTo>
                  <a:pt x="114" y="257"/>
                  <a:pt x="117" y="263"/>
                  <a:pt x="115" y="269"/>
                </a:cubicBezTo>
                <a:cubicBezTo>
                  <a:pt x="100" y="318"/>
                  <a:pt x="100" y="318"/>
                  <a:pt x="100" y="318"/>
                </a:cubicBezTo>
                <a:cubicBezTo>
                  <a:pt x="98" y="323"/>
                  <a:pt x="93" y="326"/>
                  <a:pt x="87" y="325"/>
                </a:cubicBezTo>
                <a:cubicBezTo>
                  <a:pt x="87" y="326"/>
                  <a:pt x="87" y="326"/>
                  <a:pt x="87" y="326"/>
                </a:cubicBezTo>
                <a:cubicBezTo>
                  <a:pt x="87" y="328"/>
                  <a:pt x="85" y="329"/>
                  <a:pt x="83" y="328"/>
                </a:cubicBezTo>
                <a:cubicBezTo>
                  <a:pt x="78" y="327"/>
                  <a:pt x="78" y="327"/>
                  <a:pt x="78" y="327"/>
                </a:cubicBezTo>
                <a:cubicBezTo>
                  <a:pt x="77" y="326"/>
                  <a:pt x="76" y="325"/>
                  <a:pt x="76" y="323"/>
                </a:cubicBezTo>
                <a:cubicBezTo>
                  <a:pt x="77" y="323"/>
                  <a:pt x="77" y="322"/>
                  <a:pt x="77" y="322"/>
                </a:cubicBezTo>
                <a:cubicBezTo>
                  <a:pt x="18" y="304"/>
                  <a:pt x="18" y="304"/>
                  <a:pt x="18" y="304"/>
                </a:cubicBezTo>
                <a:cubicBezTo>
                  <a:pt x="18" y="304"/>
                  <a:pt x="18" y="304"/>
                  <a:pt x="18" y="304"/>
                </a:cubicBezTo>
                <a:cubicBezTo>
                  <a:pt x="17" y="306"/>
                  <a:pt x="16" y="307"/>
                  <a:pt x="14" y="306"/>
                </a:cubicBezTo>
                <a:lnTo>
                  <a:pt x="9" y="305"/>
                </a:lnTo>
                <a:close/>
                <a:moveTo>
                  <a:pt x="53" y="237"/>
                </a:moveTo>
                <a:cubicBezTo>
                  <a:pt x="86" y="248"/>
                  <a:pt x="86" y="248"/>
                  <a:pt x="86" y="248"/>
                </a:cubicBezTo>
                <a:cubicBezTo>
                  <a:pt x="87" y="246"/>
                  <a:pt x="87" y="246"/>
                  <a:pt x="87" y="246"/>
                </a:cubicBezTo>
                <a:cubicBezTo>
                  <a:pt x="88" y="243"/>
                  <a:pt x="86" y="239"/>
                  <a:pt x="82" y="238"/>
                </a:cubicBezTo>
                <a:cubicBezTo>
                  <a:pt x="62" y="231"/>
                  <a:pt x="62" y="231"/>
                  <a:pt x="62" y="231"/>
                </a:cubicBezTo>
                <a:cubicBezTo>
                  <a:pt x="59" y="230"/>
                  <a:pt x="55" y="232"/>
                  <a:pt x="54" y="236"/>
                </a:cubicBezTo>
                <a:lnTo>
                  <a:pt x="53" y="237"/>
                </a:lnTo>
                <a:close/>
                <a:moveTo>
                  <a:pt x="441" y="237"/>
                </a:moveTo>
                <a:cubicBezTo>
                  <a:pt x="460" y="251"/>
                  <a:pt x="460" y="251"/>
                  <a:pt x="460" y="251"/>
                </a:cubicBezTo>
                <a:cubicBezTo>
                  <a:pt x="343" y="373"/>
                  <a:pt x="343" y="373"/>
                  <a:pt x="343" y="373"/>
                </a:cubicBezTo>
                <a:cubicBezTo>
                  <a:pt x="240" y="361"/>
                  <a:pt x="240" y="361"/>
                  <a:pt x="240" y="361"/>
                </a:cubicBezTo>
                <a:cubicBezTo>
                  <a:pt x="161" y="445"/>
                  <a:pt x="161" y="445"/>
                  <a:pt x="161" y="445"/>
                </a:cubicBezTo>
                <a:cubicBezTo>
                  <a:pt x="76" y="404"/>
                  <a:pt x="76" y="404"/>
                  <a:pt x="76" y="404"/>
                </a:cubicBezTo>
                <a:cubicBezTo>
                  <a:pt x="8" y="491"/>
                  <a:pt x="8" y="491"/>
                  <a:pt x="8" y="491"/>
                </a:cubicBezTo>
                <a:cubicBezTo>
                  <a:pt x="46" y="520"/>
                  <a:pt x="46" y="520"/>
                  <a:pt x="46" y="520"/>
                </a:cubicBezTo>
                <a:cubicBezTo>
                  <a:pt x="90" y="464"/>
                  <a:pt x="90" y="464"/>
                  <a:pt x="90" y="464"/>
                </a:cubicBezTo>
                <a:cubicBezTo>
                  <a:pt x="171" y="502"/>
                  <a:pt x="171" y="502"/>
                  <a:pt x="171" y="502"/>
                </a:cubicBezTo>
                <a:cubicBezTo>
                  <a:pt x="258" y="411"/>
                  <a:pt x="258" y="411"/>
                  <a:pt x="258" y="411"/>
                </a:cubicBezTo>
                <a:cubicBezTo>
                  <a:pt x="362" y="423"/>
                  <a:pt x="362" y="423"/>
                  <a:pt x="362" y="423"/>
                </a:cubicBezTo>
                <a:cubicBezTo>
                  <a:pt x="499" y="279"/>
                  <a:pt x="499" y="279"/>
                  <a:pt x="499" y="279"/>
                </a:cubicBezTo>
                <a:cubicBezTo>
                  <a:pt x="523" y="296"/>
                  <a:pt x="523" y="296"/>
                  <a:pt x="523" y="296"/>
                </a:cubicBezTo>
                <a:cubicBezTo>
                  <a:pt x="531" y="199"/>
                  <a:pt x="531" y="199"/>
                  <a:pt x="531" y="199"/>
                </a:cubicBezTo>
                <a:lnTo>
                  <a:pt x="441" y="237"/>
                </a:lnTo>
                <a:close/>
              </a:path>
            </a:pathLst>
          </a:custGeom>
          <a:solidFill>
            <a:srgbClr val="5650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0" name="wps稻壳儿佳誉设计原创链接：http://chn.docer.com/works?userid=219874625_7_13"/>
          <p:cNvSpPr>
            <a:spLocks noEditPoints="1"/>
          </p:cNvSpPr>
          <p:nvPr/>
        </p:nvSpPr>
        <p:spPr bwMode="auto">
          <a:xfrm>
            <a:off x="6985511" y="1839313"/>
            <a:ext cx="694666" cy="750596"/>
          </a:xfrm>
          <a:custGeom>
            <a:avLst/>
            <a:gdLst>
              <a:gd name="T0" fmla="*/ 223 w 526"/>
              <a:gd name="T1" fmla="*/ 306 h 568"/>
              <a:gd name="T2" fmla="*/ 290 w 526"/>
              <a:gd name="T3" fmla="*/ 531 h 568"/>
              <a:gd name="T4" fmla="*/ 233 w 526"/>
              <a:gd name="T5" fmla="*/ 568 h 568"/>
              <a:gd name="T6" fmla="*/ 90 w 526"/>
              <a:gd name="T7" fmla="*/ 478 h 568"/>
              <a:gd name="T8" fmla="*/ 48 w 526"/>
              <a:gd name="T9" fmla="*/ 491 h 568"/>
              <a:gd name="T10" fmla="*/ 8 w 526"/>
              <a:gd name="T11" fmla="*/ 450 h 568"/>
              <a:gd name="T12" fmla="*/ 9 w 526"/>
              <a:gd name="T13" fmla="*/ 447 h 568"/>
              <a:gd name="T14" fmla="*/ 46 w 526"/>
              <a:gd name="T15" fmla="*/ 324 h 568"/>
              <a:gd name="T16" fmla="*/ 167 w 526"/>
              <a:gd name="T17" fmla="*/ 400 h 568"/>
              <a:gd name="T18" fmla="*/ 169 w 526"/>
              <a:gd name="T19" fmla="*/ 456 h 568"/>
              <a:gd name="T20" fmla="*/ 187 w 526"/>
              <a:gd name="T21" fmla="*/ 422 h 568"/>
              <a:gd name="T22" fmla="*/ 206 w 526"/>
              <a:gd name="T23" fmla="*/ 421 h 568"/>
              <a:gd name="T24" fmla="*/ 228 w 526"/>
              <a:gd name="T25" fmla="*/ 451 h 568"/>
              <a:gd name="T26" fmla="*/ 219 w 526"/>
              <a:gd name="T27" fmla="*/ 398 h 568"/>
              <a:gd name="T28" fmla="*/ 290 w 526"/>
              <a:gd name="T29" fmla="*/ 531 h 568"/>
              <a:gd name="T30" fmla="*/ 208 w 526"/>
              <a:gd name="T31" fmla="*/ 568 h 568"/>
              <a:gd name="T32" fmla="*/ 208 w 526"/>
              <a:gd name="T33" fmla="*/ 568 h 568"/>
              <a:gd name="T34" fmla="*/ 310 w 526"/>
              <a:gd name="T35" fmla="*/ 204 h 568"/>
              <a:gd name="T36" fmla="*/ 368 w 526"/>
              <a:gd name="T37" fmla="*/ 204 h 568"/>
              <a:gd name="T38" fmla="*/ 350 w 526"/>
              <a:gd name="T39" fmla="*/ 175 h 568"/>
              <a:gd name="T40" fmla="*/ 319 w 526"/>
              <a:gd name="T41" fmla="*/ 145 h 568"/>
              <a:gd name="T42" fmla="*/ 300 w 526"/>
              <a:gd name="T43" fmla="*/ 235 h 568"/>
              <a:gd name="T44" fmla="*/ 330 w 526"/>
              <a:gd name="T45" fmla="*/ 286 h 568"/>
              <a:gd name="T46" fmla="*/ 286 w 526"/>
              <a:gd name="T47" fmla="*/ 305 h 568"/>
              <a:gd name="T48" fmla="*/ 317 w 526"/>
              <a:gd name="T49" fmla="*/ 305 h 568"/>
              <a:gd name="T50" fmla="*/ 339 w 526"/>
              <a:gd name="T51" fmla="*/ 328 h 568"/>
              <a:gd name="T52" fmla="*/ 359 w 526"/>
              <a:gd name="T53" fmla="*/ 234 h 568"/>
              <a:gd name="T54" fmla="*/ 391 w 526"/>
              <a:gd name="T55" fmla="*/ 311 h 568"/>
              <a:gd name="T56" fmla="*/ 318 w 526"/>
              <a:gd name="T57" fmla="*/ 358 h 568"/>
              <a:gd name="T58" fmla="*/ 218 w 526"/>
              <a:gd name="T59" fmla="*/ 215 h 568"/>
              <a:gd name="T60" fmla="*/ 434 w 526"/>
              <a:gd name="T61" fmla="*/ 204 h 568"/>
              <a:gd name="T62" fmla="*/ 236 w 526"/>
              <a:gd name="T63" fmla="*/ 204 h 568"/>
              <a:gd name="T64" fmla="*/ 237 w 526"/>
              <a:gd name="T65" fmla="*/ 221 h 568"/>
              <a:gd name="T66" fmla="*/ 364 w 526"/>
              <a:gd name="T67" fmla="*/ 340 h 568"/>
              <a:gd name="T68" fmla="*/ 414 w 526"/>
              <a:gd name="T69" fmla="*/ 221 h 568"/>
              <a:gd name="T70" fmla="*/ 268 w 526"/>
              <a:gd name="T71" fmla="*/ 377 h 568"/>
              <a:gd name="T72" fmla="*/ 268 w 526"/>
              <a:gd name="T73" fmla="*/ 385 h 568"/>
              <a:gd name="T74" fmla="*/ 273 w 526"/>
              <a:gd name="T75" fmla="*/ 402 h 568"/>
              <a:gd name="T76" fmla="*/ 308 w 526"/>
              <a:gd name="T77" fmla="*/ 432 h 568"/>
              <a:gd name="T78" fmla="*/ 383 w 526"/>
              <a:gd name="T79" fmla="*/ 402 h 568"/>
              <a:gd name="T80" fmla="*/ 383 w 526"/>
              <a:gd name="T81" fmla="*/ 394 h 568"/>
              <a:gd name="T82" fmla="*/ 379 w 526"/>
              <a:gd name="T83" fmla="*/ 377 h 568"/>
              <a:gd name="T84" fmla="*/ 268 w 526"/>
              <a:gd name="T85" fmla="*/ 368 h 568"/>
              <a:gd name="T86" fmla="*/ 343 w 526"/>
              <a:gd name="T87" fmla="*/ 49 h 568"/>
              <a:gd name="T88" fmla="*/ 320 w 526"/>
              <a:gd name="T89" fmla="*/ 12 h 568"/>
              <a:gd name="T90" fmla="*/ 245 w 526"/>
              <a:gd name="T91" fmla="*/ 72 h 568"/>
              <a:gd name="T92" fmla="*/ 265 w 526"/>
              <a:gd name="T93" fmla="*/ 60 h 568"/>
              <a:gd name="T94" fmla="*/ 226 w 526"/>
              <a:gd name="T95" fmla="*/ 40 h 568"/>
              <a:gd name="T96" fmla="*/ 191 w 526"/>
              <a:gd name="T97" fmla="*/ 130 h 568"/>
              <a:gd name="T98" fmla="*/ 203 w 526"/>
              <a:gd name="T99" fmla="*/ 110 h 568"/>
              <a:gd name="T100" fmla="*/ 159 w 526"/>
              <a:gd name="T101" fmla="*/ 111 h 568"/>
              <a:gd name="T102" fmla="*/ 185 w 526"/>
              <a:gd name="T103" fmla="*/ 195 h 568"/>
              <a:gd name="T104" fmla="*/ 125 w 526"/>
              <a:gd name="T105" fmla="*/ 195 h 568"/>
              <a:gd name="T106" fmla="*/ 460 w 526"/>
              <a:gd name="T107" fmla="*/ 272 h 568"/>
              <a:gd name="T108" fmla="*/ 481 w 526"/>
              <a:gd name="T109" fmla="*/ 310 h 568"/>
              <a:gd name="T110" fmla="*/ 492 w 526"/>
              <a:gd name="T111" fmla="*/ 290 h 568"/>
              <a:gd name="T112" fmla="*/ 466 w 526"/>
              <a:gd name="T113" fmla="*/ 207 h 568"/>
              <a:gd name="T114" fmla="*/ 526 w 526"/>
              <a:gd name="T115" fmla="*/ 207 h 568"/>
              <a:gd name="T116" fmla="*/ 466 w 526"/>
              <a:gd name="T117" fmla="*/ 140 h 568"/>
              <a:gd name="T118" fmla="*/ 487 w 526"/>
              <a:gd name="T119" fmla="*/ 101 h 568"/>
              <a:gd name="T120" fmla="*/ 460 w 526"/>
              <a:gd name="T121" fmla="*/ 141 h 568"/>
              <a:gd name="T122" fmla="*/ 397 w 526"/>
              <a:gd name="T123" fmla="*/ 66 h 568"/>
              <a:gd name="T124" fmla="*/ 417 w 526"/>
              <a:gd name="T125" fmla="*/ 7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6" h="568">
                <a:moveTo>
                  <a:pt x="127" y="346"/>
                </a:moveTo>
                <a:cubicBezTo>
                  <a:pt x="114" y="313"/>
                  <a:pt x="124" y="278"/>
                  <a:pt x="151" y="267"/>
                </a:cubicBezTo>
                <a:cubicBezTo>
                  <a:pt x="177" y="256"/>
                  <a:pt x="209" y="274"/>
                  <a:pt x="223" y="306"/>
                </a:cubicBezTo>
                <a:cubicBezTo>
                  <a:pt x="236" y="339"/>
                  <a:pt x="226" y="374"/>
                  <a:pt x="199" y="385"/>
                </a:cubicBezTo>
                <a:cubicBezTo>
                  <a:pt x="173" y="396"/>
                  <a:pt x="141" y="378"/>
                  <a:pt x="127" y="346"/>
                </a:cubicBezTo>
                <a:close/>
                <a:moveTo>
                  <a:pt x="290" y="531"/>
                </a:moveTo>
                <a:cubicBezTo>
                  <a:pt x="305" y="568"/>
                  <a:pt x="305" y="568"/>
                  <a:pt x="305" y="568"/>
                </a:cubicBezTo>
                <a:cubicBezTo>
                  <a:pt x="259" y="568"/>
                  <a:pt x="259" y="568"/>
                  <a:pt x="259" y="568"/>
                </a:cubicBezTo>
                <a:cubicBezTo>
                  <a:pt x="233" y="568"/>
                  <a:pt x="233" y="568"/>
                  <a:pt x="233" y="568"/>
                </a:cubicBezTo>
                <a:cubicBezTo>
                  <a:pt x="113" y="568"/>
                  <a:pt x="113" y="568"/>
                  <a:pt x="113" y="568"/>
                </a:cubicBezTo>
                <a:cubicBezTo>
                  <a:pt x="111" y="536"/>
                  <a:pt x="109" y="505"/>
                  <a:pt x="108" y="473"/>
                </a:cubicBezTo>
                <a:cubicBezTo>
                  <a:pt x="90" y="478"/>
                  <a:pt x="90" y="478"/>
                  <a:pt x="90" y="478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48" y="491"/>
                  <a:pt x="48" y="491"/>
                  <a:pt x="48" y="491"/>
                </a:cubicBezTo>
                <a:cubicBezTo>
                  <a:pt x="48" y="491"/>
                  <a:pt x="48" y="491"/>
                  <a:pt x="48" y="491"/>
                </a:cubicBezTo>
                <a:cubicBezTo>
                  <a:pt x="48" y="491"/>
                  <a:pt x="48" y="491"/>
                  <a:pt x="48" y="491"/>
                </a:cubicBezTo>
                <a:cubicBezTo>
                  <a:pt x="83" y="528"/>
                  <a:pt x="0" y="441"/>
                  <a:pt x="8" y="450"/>
                </a:cubicBezTo>
                <a:cubicBezTo>
                  <a:pt x="8" y="450"/>
                  <a:pt x="8" y="450"/>
                  <a:pt x="8" y="450"/>
                </a:cubicBezTo>
                <a:cubicBezTo>
                  <a:pt x="8" y="450"/>
                  <a:pt x="8" y="450"/>
                  <a:pt x="8" y="450"/>
                </a:cubicBezTo>
                <a:cubicBezTo>
                  <a:pt x="9" y="449"/>
                  <a:pt x="9" y="449"/>
                  <a:pt x="9" y="449"/>
                </a:cubicBezTo>
                <a:cubicBezTo>
                  <a:pt x="9" y="447"/>
                  <a:pt x="9" y="447"/>
                  <a:pt x="9" y="447"/>
                </a:cubicBezTo>
                <a:cubicBezTo>
                  <a:pt x="10" y="443"/>
                  <a:pt x="10" y="443"/>
                  <a:pt x="10" y="443"/>
                </a:cubicBezTo>
                <a:cubicBezTo>
                  <a:pt x="12" y="436"/>
                  <a:pt x="12" y="436"/>
                  <a:pt x="12" y="436"/>
                </a:cubicBezTo>
                <a:cubicBezTo>
                  <a:pt x="46" y="324"/>
                  <a:pt x="46" y="324"/>
                  <a:pt x="46" y="324"/>
                </a:cubicBezTo>
                <a:cubicBezTo>
                  <a:pt x="69" y="331"/>
                  <a:pt x="92" y="338"/>
                  <a:pt x="115" y="347"/>
                </a:cubicBezTo>
                <a:cubicBezTo>
                  <a:pt x="90" y="414"/>
                  <a:pt x="90" y="414"/>
                  <a:pt x="90" y="414"/>
                </a:cubicBezTo>
                <a:cubicBezTo>
                  <a:pt x="90" y="414"/>
                  <a:pt x="148" y="399"/>
                  <a:pt x="167" y="400"/>
                </a:cubicBezTo>
                <a:cubicBezTo>
                  <a:pt x="158" y="422"/>
                  <a:pt x="158" y="422"/>
                  <a:pt x="158" y="422"/>
                </a:cubicBezTo>
                <a:cubicBezTo>
                  <a:pt x="174" y="434"/>
                  <a:pt x="174" y="434"/>
                  <a:pt x="174" y="434"/>
                </a:cubicBezTo>
                <a:cubicBezTo>
                  <a:pt x="169" y="456"/>
                  <a:pt x="169" y="456"/>
                  <a:pt x="169" y="456"/>
                </a:cubicBezTo>
                <a:cubicBezTo>
                  <a:pt x="195" y="531"/>
                  <a:pt x="195" y="531"/>
                  <a:pt x="195" y="531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7" y="422"/>
                  <a:pt x="187" y="422"/>
                  <a:pt x="187" y="422"/>
                </a:cubicBezTo>
                <a:cubicBezTo>
                  <a:pt x="188" y="399"/>
                  <a:pt x="188" y="399"/>
                  <a:pt x="188" y="399"/>
                </a:cubicBezTo>
                <a:cubicBezTo>
                  <a:pt x="200" y="398"/>
                  <a:pt x="200" y="398"/>
                  <a:pt x="200" y="398"/>
                </a:cubicBezTo>
                <a:cubicBezTo>
                  <a:pt x="206" y="421"/>
                  <a:pt x="206" y="421"/>
                  <a:pt x="206" y="421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15" y="527"/>
                  <a:pt x="215" y="527"/>
                  <a:pt x="215" y="527"/>
                </a:cubicBezTo>
                <a:cubicBezTo>
                  <a:pt x="228" y="451"/>
                  <a:pt x="228" y="451"/>
                  <a:pt x="228" y="451"/>
                </a:cubicBezTo>
                <a:cubicBezTo>
                  <a:pt x="219" y="430"/>
                  <a:pt x="219" y="430"/>
                  <a:pt x="219" y="430"/>
                </a:cubicBezTo>
                <a:cubicBezTo>
                  <a:pt x="233" y="415"/>
                  <a:pt x="233" y="415"/>
                  <a:pt x="233" y="415"/>
                </a:cubicBezTo>
                <a:cubicBezTo>
                  <a:pt x="219" y="398"/>
                  <a:pt x="219" y="398"/>
                  <a:pt x="219" y="398"/>
                </a:cubicBezTo>
                <a:cubicBezTo>
                  <a:pt x="223" y="398"/>
                  <a:pt x="232" y="399"/>
                  <a:pt x="233" y="400"/>
                </a:cubicBezTo>
                <a:cubicBezTo>
                  <a:pt x="252" y="401"/>
                  <a:pt x="262" y="408"/>
                  <a:pt x="266" y="423"/>
                </a:cubicBezTo>
                <a:cubicBezTo>
                  <a:pt x="274" y="458"/>
                  <a:pt x="279" y="506"/>
                  <a:pt x="290" y="531"/>
                </a:cubicBezTo>
                <a:close/>
                <a:moveTo>
                  <a:pt x="208" y="568"/>
                </a:moveTo>
                <a:cubicBezTo>
                  <a:pt x="208" y="568"/>
                  <a:pt x="208" y="568"/>
                  <a:pt x="208" y="568"/>
                </a:cubicBezTo>
                <a:cubicBezTo>
                  <a:pt x="208" y="568"/>
                  <a:pt x="208" y="568"/>
                  <a:pt x="208" y="568"/>
                </a:cubicBezTo>
                <a:close/>
                <a:moveTo>
                  <a:pt x="208" y="568"/>
                </a:moveTo>
                <a:cubicBezTo>
                  <a:pt x="208" y="568"/>
                  <a:pt x="208" y="568"/>
                  <a:pt x="208" y="568"/>
                </a:cubicBezTo>
                <a:cubicBezTo>
                  <a:pt x="208" y="568"/>
                  <a:pt x="208" y="568"/>
                  <a:pt x="208" y="568"/>
                </a:cubicBezTo>
                <a:close/>
                <a:moveTo>
                  <a:pt x="359" y="234"/>
                </a:moveTo>
                <a:cubicBezTo>
                  <a:pt x="351" y="228"/>
                  <a:pt x="339" y="224"/>
                  <a:pt x="329" y="222"/>
                </a:cubicBezTo>
                <a:cubicBezTo>
                  <a:pt x="319" y="219"/>
                  <a:pt x="310" y="215"/>
                  <a:pt x="310" y="204"/>
                </a:cubicBezTo>
                <a:cubicBezTo>
                  <a:pt x="310" y="193"/>
                  <a:pt x="319" y="187"/>
                  <a:pt x="328" y="187"/>
                </a:cubicBezTo>
                <a:cubicBezTo>
                  <a:pt x="339" y="187"/>
                  <a:pt x="346" y="194"/>
                  <a:pt x="347" y="204"/>
                </a:cubicBezTo>
                <a:cubicBezTo>
                  <a:pt x="368" y="204"/>
                  <a:pt x="368" y="204"/>
                  <a:pt x="368" y="204"/>
                </a:cubicBezTo>
                <a:cubicBezTo>
                  <a:pt x="368" y="166"/>
                  <a:pt x="368" y="166"/>
                  <a:pt x="368" y="166"/>
                </a:cubicBezTo>
                <a:cubicBezTo>
                  <a:pt x="350" y="166"/>
                  <a:pt x="350" y="166"/>
                  <a:pt x="350" y="166"/>
                </a:cubicBezTo>
                <a:cubicBezTo>
                  <a:pt x="350" y="175"/>
                  <a:pt x="350" y="175"/>
                  <a:pt x="350" y="175"/>
                </a:cubicBezTo>
                <a:cubicBezTo>
                  <a:pt x="347" y="171"/>
                  <a:pt x="344" y="168"/>
                  <a:pt x="339" y="167"/>
                </a:cubicBezTo>
                <a:cubicBezTo>
                  <a:pt x="339" y="145"/>
                  <a:pt x="339" y="145"/>
                  <a:pt x="339" y="145"/>
                </a:cubicBezTo>
                <a:cubicBezTo>
                  <a:pt x="319" y="145"/>
                  <a:pt x="319" y="145"/>
                  <a:pt x="319" y="145"/>
                </a:cubicBezTo>
                <a:cubicBezTo>
                  <a:pt x="319" y="165"/>
                  <a:pt x="319" y="165"/>
                  <a:pt x="319" y="165"/>
                </a:cubicBezTo>
                <a:cubicBezTo>
                  <a:pt x="299" y="168"/>
                  <a:pt x="284" y="185"/>
                  <a:pt x="284" y="204"/>
                </a:cubicBezTo>
                <a:cubicBezTo>
                  <a:pt x="284" y="216"/>
                  <a:pt x="290" y="228"/>
                  <a:pt x="300" y="235"/>
                </a:cubicBezTo>
                <a:cubicBezTo>
                  <a:pt x="308" y="241"/>
                  <a:pt x="319" y="244"/>
                  <a:pt x="328" y="247"/>
                </a:cubicBezTo>
                <a:cubicBezTo>
                  <a:pt x="339" y="250"/>
                  <a:pt x="350" y="254"/>
                  <a:pt x="350" y="267"/>
                </a:cubicBezTo>
                <a:cubicBezTo>
                  <a:pt x="350" y="279"/>
                  <a:pt x="341" y="286"/>
                  <a:pt x="330" y="286"/>
                </a:cubicBezTo>
                <a:cubicBezTo>
                  <a:pt x="318" y="286"/>
                  <a:pt x="308" y="276"/>
                  <a:pt x="309" y="264"/>
                </a:cubicBezTo>
                <a:cubicBezTo>
                  <a:pt x="286" y="264"/>
                  <a:pt x="286" y="264"/>
                  <a:pt x="286" y="264"/>
                </a:cubicBezTo>
                <a:cubicBezTo>
                  <a:pt x="286" y="305"/>
                  <a:pt x="286" y="305"/>
                  <a:pt x="286" y="305"/>
                </a:cubicBezTo>
                <a:cubicBezTo>
                  <a:pt x="306" y="305"/>
                  <a:pt x="306" y="305"/>
                  <a:pt x="306" y="305"/>
                </a:cubicBezTo>
                <a:cubicBezTo>
                  <a:pt x="306" y="297"/>
                  <a:pt x="306" y="297"/>
                  <a:pt x="306" y="297"/>
                </a:cubicBezTo>
                <a:cubicBezTo>
                  <a:pt x="309" y="302"/>
                  <a:pt x="311" y="303"/>
                  <a:pt x="317" y="305"/>
                </a:cubicBezTo>
                <a:cubicBezTo>
                  <a:pt x="319" y="305"/>
                  <a:pt x="319" y="305"/>
                  <a:pt x="319" y="305"/>
                </a:cubicBezTo>
                <a:cubicBezTo>
                  <a:pt x="319" y="328"/>
                  <a:pt x="319" y="328"/>
                  <a:pt x="319" y="328"/>
                </a:cubicBezTo>
                <a:cubicBezTo>
                  <a:pt x="339" y="328"/>
                  <a:pt x="339" y="328"/>
                  <a:pt x="339" y="328"/>
                </a:cubicBezTo>
                <a:cubicBezTo>
                  <a:pt x="339" y="308"/>
                  <a:pt x="339" y="308"/>
                  <a:pt x="339" y="308"/>
                </a:cubicBezTo>
                <a:cubicBezTo>
                  <a:pt x="360" y="305"/>
                  <a:pt x="376" y="288"/>
                  <a:pt x="376" y="266"/>
                </a:cubicBezTo>
                <a:cubicBezTo>
                  <a:pt x="376" y="253"/>
                  <a:pt x="370" y="241"/>
                  <a:pt x="359" y="234"/>
                </a:cubicBezTo>
                <a:close/>
                <a:moveTo>
                  <a:pt x="434" y="204"/>
                </a:moveTo>
                <a:cubicBezTo>
                  <a:pt x="434" y="208"/>
                  <a:pt x="434" y="211"/>
                  <a:pt x="433" y="215"/>
                </a:cubicBezTo>
                <a:cubicBezTo>
                  <a:pt x="434" y="216"/>
                  <a:pt x="432" y="258"/>
                  <a:pt x="391" y="311"/>
                </a:cubicBezTo>
                <a:cubicBezTo>
                  <a:pt x="379" y="327"/>
                  <a:pt x="384" y="358"/>
                  <a:pt x="384" y="358"/>
                </a:cubicBezTo>
                <a:cubicBezTo>
                  <a:pt x="367" y="358"/>
                  <a:pt x="350" y="358"/>
                  <a:pt x="333" y="358"/>
                </a:cubicBezTo>
                <a:cubicBezTo>
                  <a:pt x="328" y="358"/>
                  <a:pt x="323" y="358"/>
                  <a:pt x="318" y="358"/>
                </a:cubicBezTo>
                <a:cubicBezTo>
                  <a:pt x="301" y="358"/>
                  <a:pt x="284" y="358"/>
                  <a:pt x="268" y="358"/>
                </a:cubicBezTo>
                <a:cubicBezTo>
                  <a:pt x="268" y="358"/>
                  <a:pt x="273" y="327"/>
                  <a:pt x="261" y="311"/>
                </a:cubicBezTo>
                <a:cubicBezTo>
                  <a:pt x="220" y="258"/>
                  <a:pt x="217" y="216"/>
                  <a:pt x="218" y="215"/>
                </a:cubicBezTo>
                <a:cubicBezTo>
                  <a:pt x="218" y="211"/>
                  <a:pt x="217" y="208"/>
                  <a:pt x="217" y="204"/>
                </a:cubicBezTo>
                <a:cubicBezTo>
                  <a:pt x="217" y="144"/>
                  <a:pt x="266" y="96"/>
                  <a:pt x="326" y="96"/>
                </a:cubicBezTo>
                <a:cubicBezTo>
                  <a:pt x="386" y="96"/>
                  <a:pt x="434" y="144"/>
                  <a:pt x="434" y="204"/>
                </a:cubicBezTo>
                <a:close/>
                <a:moveTo>
                  <a:pt x="416" y="204"/>
                </a:moveTo>
                <a:cubicBezTo>
                  <a:pt x="416" y="155"/>
                  <a:pt x="375" y="114"/>
                  <a:pt x="326" y="114"/>
                </a:cubicBezTo>
                <a:cubicBezTo>
                  <a:pt x="276" y="114"/>
                  <a:pt x="236" y="155"/>
                  <a:pt x="236" y="204"/>
                </a:cubicBezTo>
                <a:cubicBezTo>
                  <a:pt x="236" y="206"/>
                  <a:pt x="236" y="207"/>
                  <a:pt x="236" y="209"/>
                </a:cubicBezTo>
                <a:cubicBezTo>
                  <a:pt x="238" y="221"/>
                  <a:pt x="238" y="221"/>
                  <a:pt x="238" y="221"/>
                </a:cubicBezTo>
                <a:cubicBezTo>
                  <a:pt x="237" y="221"/>
                  <a:pt x="237" y="221"/>
                  <a:pt x="237" y="221"/>
                </a:cubicBezTo>
                <a:cubicBezTo>
                  <a:pt x="239" y="233"/>
                  <a:pt x="247" y="263"/>
                  <a:pt x="276" y="299"/>
                </a:cubicBezTo>
                <a:cubicBezTo>
                  <a:pt x="284" y="311"/>
                  <a:pt x="287" y="326"/>
                  <a:pt x="287" y="340"/>
                </a:cubicBezTo>
                <a:cubicBezTo>
                  <a:pt x="364" y="340"/>
                  <a:pt x="364" y="340"/>
                  <a:pt x="364" y="340"/>
                </a:cubicBezTo>
                <a:cubicBezTo>
                  <a:pt x="364" y="326"/>
                  <a:pt x="367" y="311"/>
                  <a:pt x="376" y="299"/>
                </a:cubicBezTo>
                <a:cubicBezTo>
                  <a:pt x="404" y="263"/>
                  <a:pt x="412" y="233"/>
                  <a:pt x="414" y="221"/>
                </a:cubicBezTo>
                <a:cubicBezTo>
                  <a:pt x="414" y="221"/>
                  <a:pt x="414" y="221"/>
                  <a:pt x="414" y="221"/>
                </a:cubicBezTo>
                <a:cubicBezTo>
                  <a:pt x="415" y="209"/>
                  <a:pt x="415" y="209"/>
                  <a:pt x="415" y="209"/>
                </a:cubicBezTo>
                <a:cubicBezTo>
                  <a:pt x="415" y="207"/>
                  <a:pt x="416" y="206"/>
                  <a:pt x="416" y="204"/>
                </a:cubicBezTo>
                <a:close/>
                <a:moveTo>
                  <a:pt x="268" y="377"/>
                </a:moveTo>
                <a:cubicBezTo>
                  <a:pt x="273" y="377"/>
                  <a:pt x="273" y="377"/>
                  <a:pt x="273" y="377"/>
                </a:cubicBezTo>
                <a:cubicBezTo>
                  <a:pt x="273" y="385"/>
                  <a:pt x="273" y="385"/>
                  <a:pt x="273" y="385"/>
                </a:cubicBezTo>
                <a:cubicBezTo>
                  <a:pt x="268" y="385"/>
                  <a:pt x="268" y="385"/>
                  <a:pt x="268" y="385"/>
                </a:cubicBezTo>
                <a:cubicBezTo>
                  <a:pt x="268" y="394"/>
                  <a:pt x="268" y="394"/>
                  <a:pt x="268" y="394"/>
                </a:cubicBezTo>
                <a:cubicBezTo>
                  <a:pt x="273" y="394"/>
                  <a:pt x="273" y="394"/>
                  <a:pt x="273" y="394"/>
                </a:cubicBezTo>
                <a:cubicBezTo>
                  <a:pt x="273" y="402"/>
                  <a:pt x="273" y="402"/>
                  <a:pt x="273" y="402"/>
                </a:cubicBezTo>
                <a:cubicBezTo>
                  <a:pt x="269" y="402"/>
                  <a:pt x="269" y="402"/>
                  <a:pt x="269" y="402"/>
                </a:cubicBezTo>
                <a:cubicBezTo>
                  <a:pt x="269" y="413"/>
                  <a:pt x="280" y="422"/>
                  <a:pt x="293" y="423"/>
                </a:cubicBezTo>
                <a:cubicBezTo>
                  <a:pt x="296" y="428"/>
                  <a:pt x="301" y="432"/>
                  <a:pt x="308" y="432"/>
                </a:cubicBezTo>
                <a:cubicBezTo>
                  <a:pt x="344" y="432"/>
                  <a:pt x="344" y="432"/>
                  <a:pt x="344" y="432"/>
                </a:cubicBezTo>
                <a:cubicBezTo>
                  <a:pt x="350" y="432"/>
                  <a:pt x="356" y="428"/>
                  <a:pt x="358" y="423"/>
                </a:cubicBezTo>
                <a:cubicBezTo>
                  <a:pt x="371" y="422"/>
                  <a:pt x="382" y="413"/>
                  <a:pt x="383" y="402"/>
                </a:cubicBezTo>
                <a:cubicBezTo>
                  <a:pt x="379" y="402"/>
                  <a:pt x="379" y="402"/>
                  <a:pt x="379" y="402"/>
                </a:cubicBezTo>
                <a:cubicBezTo>
                  <a:pt x="379" y="394"/>
                  <a:pt x="379" y="394"/>
                  <a:pt x="379" y="394"/>
                </a:cubicBezTo>
                <a:cubicBezTo>
                  <a:pt x="383" y="394"/>
                  <a:pt x="383" y="394"/>
                  <a:pt x="383" y="394"/>
                </a:cubicBezTo>
                <a:cubicBezTo>
                  <a:pt x="383" y="385"/>
                  <a:pt x="383" y="385"/>
                  <a:pt x="383" y="385"/>
                </a:cubicBezTo>
                <a:cubicBezTo>
                  <a:pt x="379" y="385"/>
                  <a:pt x="379" y="385"/>
                  <a:pt x="379" y="385"/>
                </a:cubicBezTo>
                <a:cubicBezTo>
                  <a:pt x="379" y="377"/>
                  <a:pt x="379" y="377"/>
                  <a:pt x="379" y="377"/>
                </a:cubicBezTo>
                <a:cubicBezTo>
                  <a:pt x="383" y="377"/>
                  <a:pt x="383" y="377"/>
                  <a:pt x="383" y="377"/>
                </a:cubicBezTo>
                <a:cubicBezTo>
                  <a:pt x="383" y="368"/>
                  <a:pt x="383" y="368"/>
                  <a:pt x="383" y="368"/>
                </a:cubicBezTo>
                <a:cubicBezTo>
                  <a:pt x="268" y="368"/>
                  <a:pt x="268" y="368"/>
                  <a:pt x="268" y="368"/>
                </a:cubicBezTo>
                <a:lnTo>
                  <a:pt x="268" y="377"/>
                </a:lnTo>
                <a:close/>
                <a:moveTo>
                  <a:pt x="332" y="60"/>
                </a:moveTo>
                <a:cubicBezTo>
                  <a:pt x="338" y="60"/>
                  <a:pt x="343" y="55"/>
                  <a:pt x="343" y="49"/>
                </a:cubicBezTo>
                <a:cubicBezTo>
                  <a:pt x="343" y="12"/>
                  <a:pt x="343" y="12"/>
                  <a:pt x="343" y="12"/>
                </a:cubicBezTo>
                <a:cubicBezTo>
                  <a:pt x="343" y="5"/>
                  <a:pt x="338" y="0"/>
                  <a:pt x="332" y="0"/>
                </a:cubicBezTo>
                <a:cubicBezTo>
                  <a:pt x="325" y="0"/>
                  <a:pt x="320" y="5"/>
                  <a:pt x="320" y="12"/>
                </a:cubicBezTo>
                <a:cubicBezTo>
                  <a:pt x="320" y="49"/>
                  <a:pt x="320" y="49"/>
                  <a:pt x="320" y="49"/>
                </a:cubicBezTo>
                <a:cubicBezTo>
                  <a:pt x="320" y="55"/>
                  <a:pt x="325" y="60"/>
                  <a:pt x="332" y="60"/>
                </a:cubicBezTo>
                <a:close/>
                <a:moveTo>
                  <a:pt x="245" y="72"/>
                </a:moveTo>
                <a:cubicBezTo>
                  <a:pt x="247" y="75"/>
                  <a:pt x="251" y="78"/>
                  <a:pt x="255" y="78"/>
                </a:cubicBezTo>
                <a:cubicBezTo>
                  <a:pt x="257" y="78"/>
                  <a:pt x="259" y="77"/>
                  <a:pt x="260" y="76"/>
                </a:cubicBezTo>
                <a:cubicBezTo>
                  <a:pt x="266" y="73"/>
                  <a:pt x="268" y="66"/>
                  <a:pt x="265" y="60"/>
                </a:cubicBezTo>
                <a:cubicBezTo>
                  <a:pt x="246" y="28"/>
                  <a:pt x="246" y="28"/>
                  <a:pt x="246" y="28"/>
                </a:cubicBezTo>
                <a:cubicBezTo>
                  <a:pt x="243" y="23"/>
                  <a:pt x="236" y="21"/>
                  <a:pt x="230" y="24"/>
                </a:cubicBezTo>
                <a:cubicBezTo>
                  <a:pt x="225" y="27"/>
                  <a:pt x="223" y="34"/>
                  <a:pt x="226" y="40"/>
                </a:cubicBezTo>
                <a:lnTo>
                  <a:pt x="245" y="72"/>
                </a:lnTo>
                <a:close/>
                <a:moveTo>
                  <a:pt x="159" y="111"/>
                </a:moveTo>
                <a:cubicBezTo>
                  <a:pt x="191" y="130"/>
                  <a:pt x="191" y="130"/>
                  <a:pt x="191" y="130"/>
                </a:cubicBezTo>
                <a:cubicBezTo>
                  <a:pt x="193" y="131"/>
                  <a:pt x="195" y="131"/>
                  <a:pt x="197" y="131"/>
                </a:cubicBezTo>
                <a:cubicBezTo>
                  <a:pt x="201" y="131"/>
                  <a:pt x="205" y="129"/>
                  <a:pt x="207" y="125"/>
                </a:cubicBezTo>
                <a:cubicBezTo>
                  <a:pt x="210" y="120"/>
                  <a:pt x="208" y="113"/>
                  <a:pt x="203" y="110"/>
                </a:cubicBezTo>
                <a:cubicBezTo>
                  <a:pt x="171" y="91"/>
                  <a:pt x="171" y="91"/>
                  <a:pt x="171" y="91"/>
                </a:cubicBezTo>
                <a:cubicBezTo>
                  <a:pt x="165" y="88"/>
                  <a:pt x="158" y="90"/>
                  <a:pt x="155" y="95"/>
                </a:cubicBezTo>
                <a:cubicBezTo>
                  <a:pt x="152" y="101"/>
                  <a:pt x="154" y="108"/>
                  <a:pt x="159" y="111"/>
                </a:cubicBezTo>
                <a:close/>
                <a:moveTo>
                  <a:pt x="137" y="206"/>
                </a:moveTo>
                <a:cubicBezTo>
                  <a:pt x="174" y="206"/>
                  <a:pt x="174" y="206"/>
                  <a:pt x="174" y="206"/>
                </a:cubicBezTo>
                <a:cubicBezTo>
                  <a:pt x="180" y="206"/>
                  <a:pt x="185" y="201"/>
                  <a:pt x="185" y="195"/>
                </a:cubicBezTo>
                <a:cubicBezTo>
                  <a:pt x="185" y="188"/>
                  <a:pt x="180" y="183"/>
                  <a:pt x="174" y="183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0" y="183"/>
                  <a:pt x="125" y="188"/>
                  <a:pt x="125" y="195"/>
                </a:cubicBezTo>
                <a:cubicBezTo>
                  <a:pt x="125" y="201"/>
                  <a:pt x="130" y="206"/>
                  <a:pt x="137" y="206"/>
                </a:cubicBezTo>
                <a:close/>
                <a:moveTo>
                  <a:pt x="492" y="290"/>
                </a:moveTo>
                <a:cubicBezTo>
                  <a:pt x="460" y="272"/>
                  <a:pt x="460" y="272"/>
                  <a:pt x="460" y="272"/>
                </a:cubicBezTo>
                <a:cubicBezTo>
                  <a:pt x="455" y="269"/>
                  <a:pt x="448" y="271"/>
                  <a:pt x="444" y="276"/>
                </a:cubicBezTo>
                <a:cubicBezTo>
                  <a:pt x="441" y="282"/>
                  <a:pt x="443" y="289"/>
                  <a:pt x="449" y="292"/>
                </a:cubicBezTo>
                <a:cubicBezTo>
                  <a:pt x="481" y="310"/>
                  <a:pt x="481" y="310"/>
                  <a:pt x="481" y="310"/>
                </a:cubicBezTo>
                <a:cubicBezTo>
                  <a:pt x="483" y="311"/>
                  <a:pt x="485" y="312"/>
                  <a:pt x="486" y="312"/>
                </a:cubicBezTo>
                <a:cubicBezTo>
                  <a:pt x="490" y="312"/>
                  <a:pt x="494" y="310"/>
                  <a:pt x="496" y="306"/>
                </a:cubicBezTo>
                <a:cubicBezTo>
                  <a:pt x="500" y="301"/>
                  <a:pt x="498" y="294"/>
                  <a:pt x="492" y="290"/>
                </a:cubicBezTo>
                <a:close/>
                <a:moveTo>
                  <a:pt x="515" y="195"/>
                </a:moveTo>
                <a:cubicBezTo>
                  <a:pt x="478" y="195"/>
                  <a:pt x="478" y="195"/>
                  <a:pt x="478" y="195"/>
                </a:cubicBezTo>
                <a:cubicBezTo>
                  <a:pt x="471" y="195"/>
                  <a:pt x="466" y="200"/>
                  <a:pt x="466" y="207"/>
                </a:cubicBezTo>
                <a:cubicBezTo>
                  <a:pt x="466" y="213"/>
                  <a:pt x="471" y="218"/>
                  <a:pt x="478" y="218"/>
                </a:cubicBezTo>
                <a:cubicBezTo>
                  <a:pt x="515" y="218"/>
                  <a:pt x="515" y="218"/>
                  <a:pt x="515" y="218"/>
                </a:cubicBezTo>
                <a:cubicBezTo>
                  <a:pt x="521" y="218"/>
                  <a:pt x="526" y="213"/>
                  <a:pt x="526" y="207"/>
                </a:cubicBezTo>
                <a:cubicBezTo>
                  <a:pt x="526" y="200"/>
                  <a:pt x="521" y="195"/>
                  <a:pt x="515" y="195"/>
                </a:cubicBezTo>
                <a:close/>
                <a:moveTo>
                  <a:pt x="460" y="141"/>
                </a:moveTo>
                <a:cubicBezTo>
                  <a:pt x="462" y="141"/>
                  <a:pt x="464" y="141"/>
                  <a:pt x="466" y="140"/>
                </a:cubicBezTo>
                <a:cubicBezTo>
                  <a:pt x="498" y="121"/>
                  <a:pt x="498" y="121"/>
                  <a:pt x="498" y="121"/>
                </a:cubicBezTo>
                <a:cubicBezTo>
                  <a:pt x="504" y="118"/>
                  <a:pt x="506" y="111"/>
                  <a:pt x="502" y="105"/>
                </a:cubicBezTo>
                <a:cubicBezTo>
                  <a:pt x="499" y="100"/>
                  <a:pt x="492" y="98"/>
                  <a:pt x="487" y="101"/>
                </a:cubicBezTo>
                <a:cubicBezTo>
                  <a:pt x="455" y="120"/>
                  <a:pt x="455" y="120"/>
                  <a:pt x="455" y="120"/>
                </a:cubicBezTo>
                <a:cubicBezTo>
                  <a:pt x="449" y="123"/>
                  <a:pt x="447" y="130"/>
                  <a:pt x="450" y="136"/>
                </a:cubicBezTo>
                <a:cubicBezTo>
                  <a:pt x="452" y="139"/>
                  <a:pt x="456" y="141"/>
                  <a:pt x="460" y="141"/>
                </a:cubicBezTo>
                <a:close/>
                <a:moveTo>
                  <a:pt x="431" y="30"/>
                </a:moveTo>
                <a:cubicBezTo>
                  <a:pt x="426" y="27"/>
                  <a:pt x="419" y="29"/>
                  <a:pt x="415" y="34"/>
                </a:cubicBezTo>
                <a:cubicBezTo>
                  <a:pt x="397" y="66"/>
                  <a:pt x="397" y="66"/>
                  <a:pt x="397" y="66"/>
                </a:cubicBezTo>
                <a:cubicBezTo>
                  <a:pt x="394" y="72"/>
                  <a:pt x="396" y="79"/>
                  <a:pt x="401" y="82"/>
                </a:cubicBezTo>
                <a:cubicBezTo>
                  <a:pt x="403" y="83"/>
                  <a:pt x="405" y="83"/>
                  <a:pt x="407" y="83"/>
                </a:cubicBezTo>
                <a:cubicBezTo>
                  <a:pt x="411" y="83"/>
                  <a:pt x="415" y="81"/>
                  <a:pt x="417" y="78"/>
                </a:cubicBezTo>
                <a:cubicBezTo>
                  <a:pt x="435" y="46"/>
                  <a:pt x="435" y="46"/>
                  <a:pt x="435" y="46"/>
                </a:cubicBezTo>
                <a:cubicBezTo>
                  <a:pt x="438" y="40"/>
                  <a:pt x="437" y="33"/>
                  <a:pt x="431" y="30"/>
                </a:cubicBezTo>
                <a:close/>
              </a:path>
            </a:pathLst>
          </a:custGeom>
          <a:solidFill>
            <a:srgbClr val="5650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1" name="wps稻壳儿佳誉设计原创链接：http://chn.docer.com/works?userid=219874625_7_14"/>
          <p:cNvSpPr/>
          <p:nvPr/>
        </p:nvSpPr>
        <p:spPr bwMode="auto">
          <a:xfrm>
            <a:off x="1517046" y="3576636"/>
            <a:ext cx="9619514" cy="1622267"/>
          </a:xfrm>
          <a:custGeom>
            <a:avLst/>
            <a:gdLst>
              <a:gd name="T0" fmla="*/ 0 w 8853"/>
              <a:gd name="T1" fmla="*/ 1290 h 1493"/>
              <a:gd name="T2" fmla="*/ 1958 w 8853"/>
              <a:gd name="T3" fmla="*/ 1290 h 1493"/>
              <a:gd name="T4" fmla="*/ 1958 w 8853"/>
              <a:gd name="T5" fmla="*/ 1063 h 1493"/>
              <a:gd name="T6" fmla="*/ 1958 w 8853"/>
              <a:gd name="T7" fmla="*/ 860 h 1493"/>
              <a:gd name="T8" fmla="*/ 2163 w 8853"/>
              <a:gd name="T9" fmla="*/ 860 h 1493"/>
              <a:gd name="T10" fmla="*/ 4152 w 8853"/>
              <a:gd name="T11" fmla="*/ 860 h 1493"/>
              <a:gd name="T12" fmla="*/ 4152 w 8853"/>
              <a:gd name="T13" fmla="*/ 635 h 1493"/>
              <a:gd name="T14" fmla="*/ 4152 w 8853"/>
              <a:gd name="T15" fmla="*/ 430 h 1493"/>
              <a:gd name="T16" fmla="*/ 4358 w 8853"/>
              <a:gd name="T17" fmla="*/ 430 h 1493"/>
              <a:gd name="T18" fmla="*/ 6455 w 8853"/>
              <a:gd name="T19" fmla="*/ 430 h 1493"/>
              <a:gd name="T20" fmla="*/ 6455 w 8853"/>
              <a:gd name="T21" fmla="*/ 205 h 1493"/>
              <a:gd name="T22" fmla="*/ 6455 w 8853"/>
              <a:gd name="T23" fmla="*/ 0 h 1493"/>
              <a:gd name="T24" fmla="*/ 6659 w 8853"/>
              <a:gd name="T25" fmla="*/ 0 h 1493"/>
              <a:gd name="T26" fmla="*/ 8853 w 8853"/>
              <a:gd name="T27" fmla="*/ 0 h 1493"/>
              <a:gd name="T28" fmla="*/ 8853 w 8853"/>
              <a:gd name="T29" fmla="*/ 205 h 1493"/>
              <a:gd name="T30" fmla="*/ 6659 w 8853"/>
              <a:gd name="T31" fmla="*/ 205 h 1493"/>
              <a:gd name="T32" fmla="*/ 6659 w 8853"/>
              <a:gd name="T33" fmla="*/ 635 h 1493"/>
              <a:gd name="T34" fmla="*/ 6550 w 8853"/>
              <a:gd name="T35" fmla="*/ 635 h 1493"/>
              <a:gd name="T36" fmla="*/ 6455 w 8853"/>
              <a:gd name="T37" fmla="*/ 635 h 1493"/>
              <a:gd name="T38" fmla="*/ 4358 w 8853"/>
              <a:gd name="T39" fmla="*/ 635 h 1493"/>
              <a:gd name="T40" fmla="*/ 4358 w 8853"/>
              <a:gd name="T41" fmla="*/ 1063 h 1493"/>
              <a:gd name="T42" fmla="*/ 4358 w 8853"/>
              <a:gd name="T43" fmla="*/ 1063 h 1493"/>
              <a:gd name="T44" fmla="*/ 4152 w 8853"/>
              <a:gd name="T45" fmla="*/ 1063 h 1493"/>
              <a:gd name="T46" fmla="*/ 2163 w 8853"/>
              <a:gd name="T47" fmla="*/ 1063 h 1493"/>
              <a:gd name="T48" fmla="*/ 2163 w 8853"/>
              <a:gd name="T49" fmla="*/ 1290 h 1493"/>
              <a:gd name="T50" fmla="*/ 2163 w 8853"/>
              <a:gd name="T51" fmla="*/ 1493 h 1493"/>
              <a:gd name="T52" fmla="*/ 1958 w 8853"/>
              <a:gd name="T53" fmla="*/ 1493 h 1493"/>
              <a:gd name="T54" fmla="*/ 0 w 8853"/>
              <a:gd name="T55" fmla="*/ 1493 h 1493"/>
              <a:gd name="T56" fmla="*/ 0 w 8853"/>
              <a:gd name="T57" fmla="*/ 1290 h 1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853" h="1493">
                <a:moveTo>
                  <a:pt x="0" y="1290"/>
                </a:moveTo>
                <a:lnTo>
                  <a:pt x="1958" y="1290"/>
                </a:lnTo>
                <a:lnTo>
                  <a:pt x="1958" y="1063"/>
                </a:lnTo>
                <a:lnTo>
                  <a:pt x="1958" y="860"/>
                </a:lnTo>
                <a:lnTo>
                  <a:pt x="2163" y="860"/>
                </a:lnTo>
                <a:lnTo>
                  <a:pt x="4152" y="860"/>
                </a:lnTo>
                <a:lnTo>
                  <a:pt x="4152" y="635"/>
                </a:lnTo>
                <a:lnTo>
                  <a:pt x="4152" y="430"/>
                </a:lnTo>
                <a:lnTo>
                  <a:pt x="4358" y="430"/>
                </a:lnTo>
                <a:lnTo>
                  <a:pt x="6455" y="430"/>
                </a:lnTo>
                <a:lnTo>
                  <a:pt x="6455" y="205"/>
                </a:lnTo>
                <a:lnTo>
                  <a:pt x="6455" y="0"/>
                </a:lnTo>
                <a:lnTo>
                  <a:pt x="6659" y="0"/>
                </a:lnTo>
                <a:lnTo>
                  <a:pt x="8853" y="0"/>
                </a:lnTo>
                <a:lnTo>
                  <a:pt x="8853" y="205"/>
                </a:lnTo>
                <a:lnTo>
                  <a:pt x="6659" y="205"/>
                </a:lnTo>
                <a:lnTo>
                  <a:pt x="6659" y="635"/>
                </a:lnTo>
                <a:lnTo>
                  <a:pt x="6550" y="635"/>
                </a:lnTo>
                <a:lnTo>
                  <a:pt x="6455" y="635"/>
                </a:lnTo>
                <a:lnTo>
                  <a:pt x="4358" y="635"/>
                </a:lnTo>
                <a:lnTo>
                  <a:pt x="4358" y="1063"/>
                </a:lnTo>
                <a:lnTo>
                  <a:pt x="4358" y="1063"/>
                </a:lnTo>
                <a:lnTo>
                  <a:pt x="4152" y="1063"/>
                </a:lnTo>
                <a:lnTo>
                  <a:pt x="2163" y="1063"/>
                </a:lnTo>
                <a:lnTo>
                  <a:pt x="2163" y="1290"/>
                </a:lnTo>
                <a:lnTo>
                  <a:pt x="2163" y="1493"/>
                </a:lnTo>
                <a:lnTo>
                  <a:pt x="1958" y="1493"/>
                </a:lnTo>
                <a:lnTo>
                  <a:pt x="0" y="1493"/>
                </a:lnTo>
                <a:lnTo>
                  <a:pt x="0" y="129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6" name="wps稻壳儿佳誉设计原创链接：http://chn.docer.com/works?userid=219874625_7_15"/>
          <p:cNvGrpSpPr/>
          <p:nvPr/>
        </p:nvGrpSpPr>
        <p:grpSpPr>
          <a:xfrm>
            <a:off x="0" y="324927"/>
            <a:ext cx="3352800" cy="975483"/>
            <a:chOff x="0" y="20129"/>
            <a:chExt cx="3352800" cy="975483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0" y="627801"/>
              <a:ext cx="2769399" cy="0"/>
            </a:xfrm>
            <a:prstGeom prst="line">
              <a:avLst/>
            </a:prstGeom>
            <a:ln>
              <a:solidFill>
                <a:srgbClr val="0099A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319986" y="20129"/>
              <a:ext cx="30328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rgbClr val="0099A9"/>
                  </a:solidFill>
                  <a:cs typeface="+mn-ea"/>
                  <a:sym typeface="+mn-lt"/>
                </a:rPr>
                <a:t>晋升发展空间</a:t>
              </a:r>
              <a:endParaRPr lang="zh-CN" altLang="en-US" sz="3600" b="1" dirty="0">
                <a:solidFill>
                  <a:srgbClr val="0099A9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90575" y="687835"/>
              <a:ext cx="27297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spc="800" dirty="0">
                  <a:solidFill>
                    <a:srgbClr val="0099A9"/>
                  </a:solidFill>
                  <a:cs typeface="+mn-ea"/>
                  <a:sym typeface="+mn-lt"/>
                </a:rPr>
                <a:t>CHAPTER TWO</a:t>
              </a:r>
              <a:endParaRPr lang="zh-CN" altLang="en-US" sz="1400" spc="800" dirty="0">
                <a:solidFill>
                  <a:srgbClr val="0099A9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ps稻壳儿佳誉设计原创链接：http://chn.docer.com/works?userid=219874625_7_1"/>
          <p:cNvSpPr/>
          <p:nvPr/>
        </p:nvSpPr>
        <p:spPr>
          <a:xfrm>
            <a:off x="3784710" y="3148020"/>
            <a:ext cx="43396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5400">
                <a:solidFill>
                  <a:srgbClr val="F69F1E"/>
                </a:solidFill>
                <a:cs typeface="+mn-ea"/>
                <a:sym typeface="+mn-lt"/>
              </a:rPr>
              <a:t>薪酬福利待遇</a:t>
            </a:r>
            <a:endParaRPr lang="zh-CN" altLang="en-US" sz="5400">
              <a:solidFill>
                <a:srgbClr val="F69F1E"/>
              </a:solidFill>
              <a:cs typeface="+mn-ea"/>
              <a:sym typeface="+mn-lt"/>
            </a:endParaRPr>
          </a:p>
        </p:txBody>
      </p:sp>
      <p:sp>
        <p:nvSpPr>
          <p:cNvPr id="20" name="wps稻壳儿佳誉设计原创链接：http://chn.docer.com/works?userid=219874625_7_2"/>
          <p:cNvSpPr/>
          <p:nvPr/>
        </p:nvSpPr>
        <p:spPr>
          <a:xfrm>
            <a:off x="4048052" y="4062083"/>
            <a:ext cx="47758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zh-CN" sz="36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WELFARE BENEFITS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6" name="wps稻壳儿佳誉设计原创链接：http://chn.docer.com/works?userid=219874625_7_3"/>
          <p:cNvGrpSpPr/>
          <p:nvPr/>
        </p:nvGrpSpPr>
        <p:grpSpPr>
          <a:xfrm rot="14400000">
            <a:off x="5234937" y="1660661"/>
            <a:ext cx="1439196" cy="1248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30" name="Freeform 6"/>
            <p:cNvSpPr/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6"/>
            <p:cNvSpPr/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8" name="wps稻壳儿佳誉设计原创链接：http://chn.docer.com/works?userid=219874625_7_4"/>
          <p:cNvSpPr/>
          <p:nvPr/>
        </p:nvSpPr>
        <p:spPr bwMode="auto">
          <a:xfrm>
            <a:off x="5414248" y="1797354"/>
            <a:ext cx="1080575" cy="974613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F69F1E"/>
          </a:solidFill>
          <a:ln w="9525" cap="flat">
            <a:noFill/>
            <a:prstDash val="solid"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18" tIns="45709" rIns="91418" bIns="45709" numCol="1" anchor="t" anchorCtr="0" compatLnSpc="1"/>
          <a:lstStyle/>
          <a:p>
            <a:pPr defTabSz="685800"/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wps稻壳儿佳誉设计原创链接：http://chn.docer.com/works?userid=219874625_7_5"/>
          <p:cNvSpPr/>
          <p:nvPr/>
        </p:nvSpPr>
        <p:spPr>
          <a:xfrm>
            <a:off x="5491107" y="1922748"/>
            <a:ext cx="9268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4800" spc="-300">
                <a:solidFill>
                  <a:schemeClr val="bg1"/>
                </a:solidFill>
                <a:cs typeface="+mn-ea"/>
                <a:sym typeface="+mn-lt"/>
              </a:rPr>
              <a:t>0 4</a:t>
            </a:r>
            <a:endParaRPr lang="zh-CN" altLang="en-US" sz="4800" spc="-3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wps稻壳儿佳誉设计原创链接：http://chn.docer.com/works?userid=219874625_7_1"/>
          <p:cNvGrpSpPr/>
          <p:nvPr/>
        </p:nvGrpSpPr>
        <p:grpSpPr>
          <a:xfrm>
            <a:off x="-169692" y="382984"/>
            <a:ext cx="3420892" cy="1103025"/>
            <a:chOff x="-169692" y="-81474"/>
            <a:chExt cx="3420892" cy="1103025"/>
          </a:xfrm>
        </p:grpSpPr>
        <p:cxnSp>
          <p:nvCxnSpPr>
            <p:cNvPr id="87" name="直接连接符 86"/>
            <p:cNvCxnSpPr/>
            <p:nvPr/>
          </p:nvCxnSpPr>
          <p:spPr>
            <a:xfrm>
              <a:off x="0" y="627801"/>
              <a:ext cx="2769399" cy="0"/>
            </a:xfrm>
            <a:prstGeom prst="line">
              <a:avLst/>
            </a:prstGeom>
            <a:ln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文本框 87"/>
            <p:cNvSpPr txBox="1"/>
            <p:nvPr/>
          </p:nvSpPr>
          <p:spPr>
            <a:xfrm>
              <a:off x="189357" y="-81474"/>
              <a:ext cx="294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rgbClr val="F69F1E"/>
                  </a:solidFill>
                  <a:cs typeface="+mn-ea"/>
                  <a:sym typeface="+mn-lt"/>
                </a:rPr>
                <a:t>薪酬福利待遇</a:t>
              </a:r>
              <a:endParaRPr lang="zh-CN" altLang="en-US" sz="3600" b="1" dirty="0">
                <a:solidFill>
                  <a:srgbClr val="F69F1E"/>
                </a:solidFill>
                <a:cs typeface="+mn-ea"/>
                <a:sym typeface="+mn-lt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-169692" y="682997"/>
              <a:ext cx="34208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spc="800" dirty="0">
                  <a:solidFill>
                    <a:srgbClr val="FFB850"/>
                  </a:solidFill>
                  <a:cs typeface="+mn-ea"/>
                  <a:sym typeface="+mn-lt"/>
                </a:rPr>
                <a:t>CHAPTER TWO</a:t>
              </a:r>
              <a:endParaRPr lang="zh-CN" altLang="en-US" sz="1600" spc="800" dirty="0">
                <a:solidFill>
                  <a:srgbClr val="FFB85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wps稻壳儿佳誉设计原创链接：http://chn.docer.com/works?userid=219874625_7_11"/>
          <p:cNvSpPr txBox="1"/>
          <p:nvPr/>
        </p:nvSpPr>
        <p:spPr>
          <a:xfrm>
            <a:off x="5449203" y="3231215"/>
            <a:ext cx="2562073" cy="4204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/>
            <a:r>
              <a:rPr lang="zh-CN" altLang="en-US" sz="2800" b="1">
                <a:solidFill>
                  <a:prstClr val="white"/>
                </a:solidFill>
                <a:cs typeface="+mn-ea"/>
                <a:sym typeface="+mn-lt"/>
              </a:rPr>
              <a:t>面试阶段</a:t>
            </a:r>
            <a:endParaRPr lang="zh-CN" altLang="en-US" sz="28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607060" y="1858010"/>
            <a:ext cx="7663180" cy="435419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l">
              <a:lnSpc>
                <a:spcPct val="13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我司实行周末双休工作制，国家法定节假日正常休息。接收实习生（未毕业），根据每个人不同阶段的表现来调整实习工资，实习工资为2000-3000元/月不等，具体情况面谈，表现优异，工作能力较强等优秀人员将直接按照正式员工的薪资发放！ 转正后，可享受：社保五险+节假日礼品+婚假礼金+生日庆祝会+员工团建活动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等。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151110" y="3797300"/>
            <a:ext cx="1977390" cy="1268095"/>
            <a:chOff x="2269941" y="1524315"/>
            <a:chExt cx="2388192" cy="1378813"/>
          </a:xfrm>
        </p:grpSpPr>
        <p:grpSp>
          <p:nvGrpSpPr>
            <p:cNvPr id="7" name="组合 6"/>
            <p:cNvGrpSpPr/>
            <p:nvPr/>
          </p:nvGrpSpPr>
          <p:grpSpPr>
            <a:xfrm>
              <a:off x="2380928" y="1524315"/>
              <a:ext cx="2277205" cy="1378813"/>
              <a:chOff x="1027869" y="3712190"/>
              <a:chExt cx="4030662" cy="3479800"/>
            </a:xfrm>
          </p:grpSpPr>
          <p:sp>
            <p:nvSpPr>
              <p:cNvPr id="8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1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2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2269941" y="1903982"/>
              <a:ext cx="2334443" cy="66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4000" b="1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Bebas" pitchFamily="2" charset="0"/>
                </a:rPr>
                <a:t>婚礼</a:t>
              </a:r>
              <a:endParaRPr kumimoji="0" lang="zh-CN" altLang="zh-CN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7995920" y="2779395"/>
            <a:ext cx="2231390" cy="1318895"/>
            <a:chOff x="8287223" y="784420"/>
            <a:chExt cx="2831797" cy="1714610"/>
          </a:xfrm>
        </p:grpSpPr>
        <p:grpSp>
          <p:nvGrpSpPr>
            <p:cNvPr id="144" name="组合 143"/>
            <p:cNvGrpSpPr/>
            <p:nvPr/>
          </p:nvGrpSpPr>
          <p:grpSpPr>
            <a:xfrm>
              <a:off x="8287223" y="784420"/>
              <a:ext cx="2831797" cy="1714610"/>
              <a:chOff x="1027869" y="3712190"/>
              <a:chExt cx="4030662" cy="3479800"/>
            </a:xfrm>
          </p:grpSpPr>
          <p:sp>
            <p:nvSpPr>
              <p:cNvPr id="145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46" name="组合 145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47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48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8468248" y="1391579"/>
              <a:ext cx="2334443" cy="799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 smtClean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节日</a:t>
              </a:r>
              <a:endParaRPr kumimoji="0" lang="zh-CN" altLang="zh-CN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9826109" y="2079736"/>
            <a:ext cx="2460789" cy="1339816"/>
            <a:chOff x="9449554" y="2412476"/>
            <a:chExt cx="2460789" cy="1339816"/>
          </a:xfrm>
        </p:grpSpPr>
        <p:grpSp>
          <p:nvGrpSpPr>
            <p:cNvPr id="149" name="组合 148"/>
            <p:cNvGrpSpPr/>
            <p:nvPr/>
          </p:nvGrpSpPr>
          <p:grpSpPr>
            <a:xfrm>
              <a:off x="9697544" y="2412476"/>
              <a:ext cx="2212799" cy="1339816"/>
              <a:chOff x="1027869" y="3712190"/>
              <a:chExt cx="4030662" cy="3479800"/>
            </a:xfrm>
          </p:grpSpPr>
          <p:sp>
            <p:nvSpPr>
              <p:cNvPr id="150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51" name="组合 150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52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53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6" name="Rectangle 10"/>
            <p:cNvSpPr>
              <a:spLocks noChangeArrowheads="1"/>
            </p:cNvSpPr>
            <p:nvPr/>
          </p:nvSpPr>
          <p:spPr bwMode="auto">
            <a:xfrm>
              <a:off x="9449554" y="2753906"/>
              <a:ext cx="233444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 smtClean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年假</a:t>
              </a:r>
              <a:endParaRPr kumimoji="0" lang="zh-CN" altLang="zh-CN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8013065" y="4925060"/>
            <a:ext cx="2660650" cy="1502036"/>
            <a:chOff x="7448308" y="3343440"/>
            <a:chExt cx="2990345" cy="1810608"/>
          </a:xfrm>
        </p:grpSpPr>
        <p:grpSp>
          <p:nvGrpSpPr>
            <p:cNvPr id="154" name="组合 153"/>
            <p:cNvGrpSpPr/>
            <p:nvPr/>
          </p:nvGrpSpPr>
          <p:grpSpPr>
            <a:xfrm>
              <a:off x="7448308" y="3343440"/>
              <a:ext cx="2990345" cy="1810608"/>
              <a:chOff x="1027869" y="3712190"/>
              <a:chExt cx="4030662" cy="3479800"/>
            </a:xfrm>
          </p:grpSpPr>
          <p:sp>
            <p:nvSpPr>
              <p:cNvPr id="155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56" name="组合 155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57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58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5" name="Rectangle 10"/>
            <p:cNvSpPr>
              <a:spLocks noChangeArrowheads="1"/>
            </p:cNvSpPr>
            <p:nvPr/>
          </p:nvSpPr>
          <p:spPr bwMode="auto">
            <a:xfrm>
              <a:off x="7737007" y="3987238"/>
              <a:ext cx="2334443" cy="74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 smtClean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健康体检</a:t>
              </a:r>
              <a:endParaRPr kumimoji="0" lang="zh-CN" altLang="zh-CN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6781800" y="471170"/>
            <a:ext cx="3550285" cy="1691816"/>
            <a:chOff x="559557" y="3046192"/>
            <a:chExt cx="4030662" cy="2440504"/>
          </a:xfrm>
        </p:grpSpPr>
        <p:grpSp>
          <p:nvGrpSpPr>
            <p:cNvPr id="133" name="组合 132"/>
            <p:cNvGrpSpPr/>
            <p:nvPr/>
          </p:nvGrpSpPr>
          <p:grpSpPr>
            <a:xfrm>
              <a:off x="559557" y="3046192"/>
              <a:ext cx="4030662" cy="2440504"/>
              <a:chOff x="1027869" y="3712190"/>
              <a:chExt cx="4030662" cy="3479800"/>
            </a:xfrm>
          </p:grpSpPr>
          <p:sp>
            <p:nvSpPr>
              <p:cNvPr id="122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77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32" name="组合 131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21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23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77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4" name="Rectangle 10"/>
            <p:cNvSpPr>
              <a:spLocks noChangeArrowheads="1"/>
            </p:cNvSpPr>
            <p:nvPr/>
          </p:nvSpPr>
          <p:spPr bwMode="auto">
            <a:xfrm>
              <a:off x="1190154" y="3861911"/>
              <a:ext cx="2334443" cy="887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 smtClean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工作补贴</a:t>
              </a:r>
              <a:endParaRPr kumimoji="0" lang="zh-CN" altLang="zh-CN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爆炸形 2 3"/>
          <p:cNvSpPr/>
          <p:nvPr/>
        </p:nvSpPr>
        <p:spPr>
          <a:xfrm>
            <a:off x="807085" y="372745"/>
            <a:ext cx="3752850" cy="2929255"/>
          </a:xfrm>
          <a:prstGeom prst="irregularSeal2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>
              <a:lnSpc>
                <a:spcPct val="130000"/>
              </a:lnSpc>
            </a:pP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工作地点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13380" y="2637155"/>
            <a:ext cx="8549005" cy="31997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2000" kern="0" dirty="0">
                <a:solidFill>
                  <a:schemeClr val="accent5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lt"/>
              </a:rPr>
              <a:t>南京、张家港、宁波、嘉兴、淮安（可就近安排，公司包住宿）</a:t>
            </a:r>
            <a:endParaRPr lang="zh-CN" altLang="en-US" sz="2000" kern="0" dirty="0">
              <a:solidFill>
                <a:schemeClr val="accent5">
                  <a:lumMod val="7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2000" kern="0" dirty="0">
                <a:solidFill>
                  <a:schemeClr val="accent5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lt"/>
              </a:rPr>
              <a:t>南京公司地址：南京市江宁区南佑路7号千人创业大厦（地铁到南京南换乘s1线到翠屏山站下2号出口沿将军大道向南到南佑路，公交车可乘711、716、754、802、820到南佑路站下）</a:t>
            </a:r>
            <a:endParaRPr lang="zh-CN" altLang="en-US" sz="2000" kern="0" dirty="0">
              <a:solidFill>
                <a:schemeClr val="accent5">
                  <a:lumMod val="7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2000" kern="0" dirty="0">
                <a:solidFill>
                  <a:schemeClr val="accent5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lt"/>
              </a:rPr>
              <a:t>联系人：于小姐 </a:t>
            </a:r>
            <a:endParaRPr lang="zh-CN" altLang="en-US" sz="2000" kern="0" dirty="0">
              <a:solidFill>
                <a:schemeClr val="accent5">
                  <a:lumMod val="7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2000" kern="0" dirty="0">
                <a:solidFill>
                  <a:schemeClr val="accent5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lt"/>
              </a:rPr>
              <a:t>联系电话：18115193106</a:t>
            </a:r>
            <a:endParaRPr lang="zh-CN" altLang="en-US" sz="2000" kern="0" dirty="0">
              <a:solidFill>
                <a:schemeClr val="accent5">
                  <a:lumMod val="7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2000" kern="0" dirty="0">
                <a:solidFill>
                  <a:schemeClr val="accent5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lt"/>
              </a:rPr>
              <a:t>邮箱：</a:t>
            </a:r>
            <a:r>
              <a:rPr lang="zh-CN" altLang="en-US" sz="2000" b="1">
                <a:solidFill>
                  <a:schemeClr val="accent5">
                    <a:lumMod val="75000"/>
                  </a:schemeClr>
                </a:solidFill>
                <a:sym typeface="+mn-ea"/>
              </a:rPr>
              <a:t>772625619</a:t>
            </a:r>
            <a:r>
              <a:rPr lang="zh-CN" altLang="en-US" sz="2000" kern="0" dirty="0">
                <a:solidFill>
                  <a:schemeClr val="accent5">
                    <a:lumMod val="7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lt"/>
              </a:rPr>
              <a:t>@qq.com</a:t>
            </a:r>
            <a:endParaRPr lang="zh-CN" altLang="en-US" sz="2000" kern="0" dirty="0">
              <a:solidFill>
                <a:schemeClr val="accent5">
                  <a:lumMod val="7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wps稻壳儿佳誉设计原创链接：http://chn.docer.com/works?userid=219874625_7_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2" r="2222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wps稻壳儿佳誉设计原创链接：http://chn.docer.com/works?userid=219874625_7_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962" y="1130617"/>
            <a:ext cx="6784076" cy="4596765"/>
          </a:xfrm>
          <a:prstGeom prst="rect">
            <a:avLst/>
          </a:prstGeom>
        </p:spPr>
      </p:pic>
      <p:sp>
        <p:nvSpPr>
          <p:cNvPr id="6" name="wps稻壳儿佳誉设计原创链接：http://chn.docer.com/works?userid=219874625_7_3"/>
          <p:cNvSpPr>
            <a:spLocks noChangeArrowheads="1"/>
          </p:cNvSpPr>
          <p:nvPr/>
        </p:nvSpPr>
        <p:spPr bwMode="auto">
          <a:xfrm>
            <a:off x="4277885" y="4255138"/>
            <a:ext cx="363623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若有疑惑，皆可提问！</a:t>
            </a:r>
            <a:endParaRPr kumimoji="0" lang="zh-CN" altLang="zh-CN" sz="1100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ps稻壳儿佳誉设计原创链接：http://chn.docer.com/works?userid=219874625_7_1"/>
          <p:cNvSpPr txBox="1"/>
          <p:nvPr/>
        </p:nvSpPr>
        <p:spPr>
          <a:xfrm>
            <a:off x="3135896" y="886246"/>
            <a:ext cx="59202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0099A9"/>
                </a:solidFill>
                <a:effectLst/>
                <a:uLnTx/>
                <a:uFillTx/>
                <a:cs typeface="+mn-ea"/>
                <a:sym typeface="+mn-lt"/>
              </a:rPr>
              <a:t>目录 </a:t>
            </a:r>
            <a:r>
              <a:rPr kumimoji="0" lang="en-US" altLang="zh-CN" sz="5400" b="0" i="0" u="none" strike="noStrike" kern="1200" cap="none" spc="0" normalizeH="0" baseline="0" noProof="0" dirty="0">
                <a:ln>
                  <a:noFill/>
                </a:ln>
                <a:solidFill>
                  <a:srgbClr val="0099A9"/>
                </a:solidFill>
                <a:effectLst/>
                <a:uLnTx/>
                <a:uFillTx/>
                <a:cs typeface="+mn-ea"/>
                <a:sym typeface="+mn-lt"/>
              </a:rPr>
              <a:t>|</a:t>
            </a: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0099A9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5400" b="0" i="0" u="none" strike="noStrike" kern="1200" cap="none" spc="0" normalizeH="0" baseline="0" noProof="0" dirty="0">
                <a:ln>
                  <a:noFill/>
                </a:ln>
                <a:solidFill>
                  <a:srgbClr val="0099A9"/>
                </a:solidFill>
                <a:effectLst/>
                <a:uLnTx/>
                <a:uFillTx/>
                <a:cs typeface="+mn-ea"/>
                <a:sym typeface="+mn-lt"/>
              </a:rPr>
              <a:t>CONTENTS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srgbClr val="0099A9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wps稻壳儿佳誉设计原创链接：http://chn.docer.com/works?userid=219874625_7_2"/>
          <p:cNvSpPr txBox="1">
            <a:spLocks noChangeArrowheads="1"/>
          </p:cNvSpPr>
          <p:nvPr/>
        </p:nvSpPr>
        <p:spPr bwMode="auto">
          <a:xfrm>
            <a:off x="1095670" y="4588157"/>
            <a:ext cx="2919796" cy="42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9" tIns="60944" rIns="121889" bIns="60944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685800"/>
            <a:r>
              <a:rPr lang="zh-CN" altLang="en-US" sz="2000" b="1">
                <a:solidFill>
                  <a:prstClr val="black"/>
                </a:solidFill>
                <a:cs typeface="+mn-ea"/>
                <a:sym typeface="+mn-lt"/>
              </a:rPr>
              <a:t>公司简介</a:t>
            </a:r>
            <a:endParaRPr lang="en-US" altLang="zh-CN" sz="20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9" name="wps稻壳儿佳誉设计原创链接：http://chn.docer.com/works?userid=219874625_7_3"/>
          <p:cNvSpPr txBox="1">
            <a:spLocks noChangeArrowheads="1"/>
          </p:cNvSpPr>
          <p:nvPr/>
        </p:nvSpPr>
        <p:spPr bwMode="auto">
          <a:xfrm>
            <a:off x="3409295" y="4588157"/>
            <a:ext cx="2919796" cy="430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9" tIns="60944" rIns="121889" bIns="60944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685800"/>
            <a:r>
              <a:rPr lang="zh-CN" altLang="en-US" sz="2000" b="1">
                <a:solidFill>
                  <a:prstClr val="black"/>
                </a:solidFill>
                <a:cs typeface="+mn-ea"/>
                <a:sym typeface="+mn-lt"/>
              </a:rPr>
              <a:t>招聘岗位要求</a:t>
            </a:r>
            <a:endParaRPr lang="zh-CN" altLang="en-US" sz="20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0" name="wps稻壳儿佳誉设计原创链接：http://chn.docer.com/works?userid=219874625_7_4"/>
          <p:cNvSpPr txBox="1">
            <a:spLocks noChangeArrowheads="1"/>
          </p:cNvSpPr>
          <p:nvPr/>
        </p:nvSpPr>
        <p:spPr bwMode="auto">
          <a:xfrm>
            <a:off x="5805022" y="4588157"/>
            <a:ext cx="2919796" cy="430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9" tIns="60944" rIns="121889" bIns="60944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685800"/>
            <a:r>
              <a:rPr lang="zh-CN" altLang="en-US" sz="2000" b="1">
                <a:solidFill>
                  <a:prstClr val="black"/>
                </a:solidFill>
                <a:cs typeface="+mn-ea"/>
                <a:sym typeface="+mn-lt"/>
              </a:rPr>
              <a:t>晋升发展空间</a:t>
            </a:r>
            <a:endParaRPr lang="zh-CN" altLang="en-US" sz="20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" name="wps稻壳儿佳誉设计原创链接：http://chn.docer.com/works?userid=219874625_7_5"/>
          <p:cNvSpPr txBox="1">
            <a:spLocks noChangeArrowheads="1"/>
          </p:cNvSpPr>
          <p:nvPr/>
        </p:nvSpPr>
        <p:spPr bwMode="auto">
          <a:xfrm>
            <a:off x="8278131" y="4588157"/>
            <a:ext cx="2919796" cy="430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9" tIns="60944" rIns="121889" bIns="60944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685800"/>
            <a:r>
              <a:rPr lang="zh-CN" altLang="en-US" sz="2000" b="1">
                <a:solidFill>
                  <a:prstClr val="black"/>
                </a:solidFill>
                <a:cs typeface="+mn-ea"/>
                <a:sym typeface="+mn-lt"/>
              </a:rPr>
              <a:t>薪酬福利待遇</a:t>
            </a:r>
            <a:endParaRPr lang="zh-CN" altLang="en-US" sz="20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32" name="wps稻壳儿佳誉设计原创链接：http://chn.docer.com/works?userid=219874625_7_6"/>
          <p:cNvGrpSpPr/>
          <p:nvPr/>
        </p:nvGrpSpPr>
        <p:grpSpPr>
          <a:xfrm rot="14400000">
            <a:off x="1755518" y="2920793"/>
            <a:ext cx="1599962" cy="1387410"/>
            <a:chOff x="1511943" y="2420247"/>
            <a:chExt cx="2627152" cy="2294454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33" name="Freeform 6"/>
            <p:cNvSpPr/>
            <p:nvPr/>
          </p:nvSpPr>
          <p:spPr bwMode="auto">
            <a:xfrm>
              <a:off x="1511943" y="2420247"/>
              <a:ext cx="2627152" cy="2294454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1524109" y="2431738"/>
              <a:ext cx="2602832" cy="2271470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5" name="wps稻壳儿佳誉设计原创链接：http://chn.docer.com/works?userid=219874625_7_7"/>
          <p:cNvGrpSpPr/>
          <p:nvPr/>
        </p:nvGrpSpPr>
        <p:grpSpPr>
          <a:xfrm>
            <a:off x="1960571" y="3072755"/>
            <a:ext cx="1201281" cy="1083483"/>
            <a:chOff x="4634991" y="2138335"/>
            <a:chExt cx="428348" cy="386204"/>
          </a:xfrm>
        </p:grpSpPr>
        <p:sp>
          <p:nvSpPr>
            <p:cNvPr id="36" name="Freeform 5"/>
            <p:cNvSpPr/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EA5E66"/>
            </a:solidFill>
            <a:ln w="9525" cap="flat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KSO_Shape"/>
            <p:cNvSpPr/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wps稻壳儿佳誉设计原创链接：http://chn.docer.com/works?userid=219874625_7_8"/>
          <p:cNvGrpSpPr/>
          <p:nvPr/>
        </p:nvGrpSpPr>
        <p:grpSpPr>
          <a:xfrm rot="14400000">
            <a:off x="4049961" y="2920792"/>
            <a:ext cx="1599962" cy="1387408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39" name="Freeform 6"/>
            <p:cNvSpPr/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6"/>
            <p:cNvSpPr/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1" name="wps稻壳儿佳誉设计原创链接：http://chn.docer.com/works?userid=219874625_7_9"/>
          <p:cNvGrpSpPr/>
          <p:nvPr/>
        </p:nvGrpSpPr>
        <p:grpSpPr>
          <a:xfrm rot="14400000">
            <a:off x="6445204" y="2920792"/>
            <a:ext cx="1599962" cy="1387408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42" name="Freeform 6"/>
            <p:cNvSpPr/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6"/>
            <p:cNvSpPr/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4" name="wps稻壳儿佳誉设计原创链接：http://chn.docer.com/works?userid=219874625_7_10"/>
          <p:cNvGrpSpPr/>
          <p:nvPr/>
        </p:nvGrpSpPr>
        <p:grpSpPr>
          <a:xfrm rot="14400000">
            <a:off x="8920576" y="2920792"/>
            <a:ext cx="1599962" cy="1387408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45" name="Freeform 6"/>
            <p:cNvSpPr/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Freeform 6"/>
            <p:cNvSpPr/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7" name="wps稻壳儿佳誉设计原创链接：http://chn.docer.com/works?userid=219874625_7_11"/>
          <p:cNvGrpSpPr/>
          <p:nvPr/>
        </p:nvGrpSpPr>
        <p:grpSpPr>
          <a:xfrm>
            <a:off x="4238119" y="3072755"/>
            <a:ext cx="1201281" cy="1083483"/>
            <a:chOff x="5076056" y="2138335"/>
            <a:chExt cx="428348" cy="386204"/>
          </a:xfrm>
        </p:grpSpPr>
        <p:sp>
          <p:nvSpPr>
            <p:cNvPr id="48" name="Freeform 5"/>
            <p:cNvSpPr/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EA6103"/>
            </a:solidFill>
            <a:ln w="9525" cap="flat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KSO_Shape"/>
            <p:cNvSpPr/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0" name="wps稻壳儿佳誉设计原创链接：http://chn.docer.com/works?userid=219874625_7_12"/>
          <p:cNvGrpSpPr/>
          <p:nvPr/>
        </p:nvGrpSpPr>
        <p:grpSpPr>
          <a:xfrm>
            <a:off x="6637055" y="3072755"/>
            <a:ext cx="1201281" cy="1083483"/>
            <a:chOff x="5557128" y="2138335"/>
            <a:chExt cx="428348" cy="386204"/>
          </a:xfrm>
          <a:solidFill>
            <a:srgbClr val="0099A9"/>
          </a:solidFill>
        </p:grpSpPr>
        <p:sp>
          <p:nvSpPr>
            <p:cNvPr id="51" name="Freeform 5"/>
            <p:cNvSpPr/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KSO_Shape"/>
            <p:cNvSpPr/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3" name="wps稻壳儿佳誉设计原创链接：http://chn.docer.com/works?userid=219874625_7_13"/>
          <p:cNvGrpSpPr/>
          <p:nvPr/>
        </p:nvGrpSpPr>
        <p:grpSpPr>
          <a:xfrm>
            <a:off x="9136230" y="3072755"/>
            <a:ext cx="1201281" cy="1083483"/>
            <a:chOff x="6068610" y="2138335"/>
            <a:chExt cx="428348" cy="386204"/>
          </a:xfrm>
        </p:grpSpPr>
        <p:sp>
          <p:nvSpPr>
            <p:cNvPr id="54" name="Freeform 5"/>
            <p:cNvSpPr/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69F1E"/>
            </a:solidFill>
            <a:ln w="9525" cap="flat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18" tIns="45709" rIns="91418" bIns="45709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KSO_Shape"/>
            <p:cNvSpPr/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wps稻壳儿佳誉设计原创链接：http://chn.docer.com/works?userid=219874625_7"/>
          <p:cNvGrpSpPr/>
          <p:nvPr/>
        </p:nvGrpSpPr>
        <p:grpSpPr>
          <a:xfrm>
            <a:off x="3718298" y="1565063"/>
            <a:ext cx="4777740" cy="3141980"/>
            <a:chOff x="3757132" y="1565063"/>
            <a:chExt cx="4777740" cy="3141980"/>
          </a:xfrm>
        </p:grpSpPr>
        <p:sp>
          <p:nvSpPr>
            <p:cNvPr id="19" name="矩形 18"/>
            <p:cNvSpPr/>
            <p:nvPr/>
          </p:nvSpPr>
          <p:spPr>
            <a:xfrm>
              <a:off x="4671794" y="3148020"/>
              <a:ext cx="2926080" cy="9220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5400" dirty="0">
                  <a:solidFill>
                    <a:srgbClr val="EA5E66"/>
                  </a:solidFill>
                  <a:cs typeface="+mn-ea"/>
                  <a:sym typeface="+mn-lt"/>
                </a:rPr>
                <a:t>公司简介</a:t>
              </a:r>
              <a:endParaRPr lang="zh-CN" altLang="en-US" sz="5400" dirty="0">
                <a:solidFill>
                  <a:srgbClr val="EA5E66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757132" y="4061883"/>
              <a:ext cx="4777740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Company Profile</a:t>
              </a:r>
              <a:endPara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510834" y="1565063"/>
              <a:ext cx="1248000" cy="1439196"/>
              <a:chOff x="3180246" y="2389878"/>
              <a:chExt cx="1248000" cy="1439196"/>
            </a:xfrm>
          </p:grpSpPr>
          <p:grpSp>
            <p:nvGrpSpPr>
              <p:cNvPr id="26" name="组合 25"/>
              <p:cNvGrpSpPr/>
              <p:nvPr/>
            </p:nvGrpSpPr>
            <p:grpSpPr>
              <a:xfrm rot="14400000">
                <a:off x="3084648" y="2485476"/>
                <a:ext cx="1439196" cy="124800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30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18" tIns="45709" rIns="91418" bIns="45709" numCol="1" anchor="t" anchorCtr="0" compatLnSpc="1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18" tIns="45709" rIns="91418" bIns="45709" numCol="1" anchor="t" anchorCtr="0" compatLnSpc="1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8" name="Freeform 5"/>
              <p:cNvSpPr/>
              <p:nvPr/>
            </p:nvSpPr>
            <p:spPr bwMode="auto">
              <a:xfrm>
                <a:off x="3269099" y="2622169"/>
                <a:ext cx="1080575" cy="974613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EA5E66"/>
              </a:solidFill>
              <a:ln w="9525" cap="flat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18" tIns="45709" rIns="91418" bIns="45709" numCol="1" anchor="t" anchorCtr="0" compatLnSpc="1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" name="矩形 1"/>
            <p:cNvSpPr/>
            <p:nvPr/>
          </p:nvSpPr>
          <p:spPr>
            <a:xfrm>
              <a:off x="5671406" y="1922748"/>
              <a:ext cx="92685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US" altLang="zh-CN" sz="4800" spc="-300">
                  <a:solidFill>
                    <a:schemeClr val="bg1"/>
                  </a:solidFill>
                  <a:cs typeface="+mn-ea"/>
                  <a:sym typeface="+mn-lt"/>
                </a:rPr>
                <a:t>0 1</a:t>
              </a:r>
              <a:endParaRPr lang="zh-CN" altLang="en-US" sz="4800" spc="-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wps稻壳儿佳誉设计原创链接：http://chn.docer.com/works?userid=219874625_7_1"/>
          <p:cNvGrpSpPr/>
          <p:nvPr/>
        </p:nvGrpSpPr>
        <p:grpSpPr>
          <a:xfrm>
            <a:off x="0" y="150755"/>
            <a:ext cx="3045843" cy="873885"/>
            <a:chOff x="0" y="78185"/>
            <a:chExt cx="3045843" cy="873885"/>
          </a:xfrm>
        </p:grpSpPr>
        <p:cxnSp>
          <p:nvCxnSpPr>
            <p:cNvPr id="87" name="直接连接符 86"/>
            <p:cNvCxnSpPr/>
            <p:nvPr/>
          </p:nvCxnSpPr>
          <p:spPr>
            <a:xfrm>
              <a:off x="0" y="627801"/>
              <a:ext cx="2769399" cy="0"/>
            </a:xfrm>
            <a:prstGeom prst="line">
              <a:avLst/>
            </a:prstGeom>
            <a:ln>
              <a:solidFill>
                <a:srgbClr val="EA5E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文本框 87"/>
            <p:cNvSpPr txBox="1"/>
            <p:nvPr/>
          </p:nvSpPr>
          <p:spPr>
            <a:xfrm>
              <a:off x="276444" y="78185"/>
              <a:ext cx="2769399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rgbClr val="EA5E66"/>
                  </a:solidFill>
                  <a:ea typeface="宋体" panose="02010600030101010101" pitchFamily="2" charset="-122"/>
                  <a:cs typeface="+mn-ea"/>
                  <a:sym typeface="+mn-lt"/>
                </a:rPr>
                <a:t>公司简介</a:t>
              </a:r>
              <a:endParaRPr lang="zh-CN" altLang="en-US" sz="3200" b="1" dirty="0">
                <a:solidFill>
                  <a:srgbClr val="EA5E66"/>
                </a:solidFill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232573" y="644293"/>
              <a:ext cx="26116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400" spc="800" dirty="0">
                  <a:solidFill>
                    <a:srgbClr val="EA5E66"/>
                  </a:solidFill>
                  <a:cs typeface="+mn-ea"/>
                  <a:sym typeface="+mn-lt"/>
                </a:rPr>
                <a:t>CHAPTER ONE</a:t>
              </a:r>
              <a:endParaRPr lang="zh-CN" altLang="en-US" sz="1400" spc="800" dirty="0">
                <a:solidFill>
                  <a:srgbClr val="EA5E6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wps稻壳儿佳誉设计原创链接：http://chn.docer.com/works?userid=219874625_7_2"/>
          <p:cNvSpPr/>
          <p:nvPr/>
        </p:nvSpPr>
        <p:spPr>
          <a:xfrm>
            <a:off x="7459185" y="1499076"/>
            <a:ext cx="3762375" cy="28844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18" tIns="45709" rIns="91418" bIns="45709" numCol="1" anchor="t" anchorCtr="0" compatLnSpc="1"/>
          <a:lstStyle>
            <a:defPPr>
              <a:defRPr lang="id-ID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/>
            <a:endParaRPr lang="en-US" altLang="zh-CN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wps稻壳儿佳誉设计原创链接：http://chn.docer.com/works?userid=219874625_7_3"/>
          <p:cNvSpPr/>
          <p:nvPr/>
        </p:nvSpPr>
        <p:spPr>
          <a:xfrm>
            <a:off x="942180" y="1499076"/>
            <a:ext cx="6516688" cy="2884488"/>
          </a:xfrm>
          <a:prstGeom prst="rect">
            <a:avLst/>
          </a:prstGeom>
          <a:blipFill rotWithShape="1">
            <a:blip r:embed="rId1" cstate="print"/>
            <a:stretch>
              <a:fillRect t="-2000" b="-9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d-ID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3" name="wps稻壳儿佳誉设计原创链接：http://chn.docer.com/works?userid=219874625_7_4"/>
          <p:cNvCxnSpPr/>
          <p:nvPr/>
        </p:nvCxnSpPr>
        <p:spPr>
          <a:xfrm flipH="1">
            <a:off x="942498" y="4762024"/>
            <a:ext cx="1036796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wps稻壳儿佳誉设计原创链接：http://chn.docer.com/works?userid=219874625_7_7"/>
          <p:cNvSpPr txBox="1"/>
          <p:nvPr/>
        </p:nvSpPr>
        <p:spPr>
          <a:xfrm>
            <a:off x="957420" y="4933950"/>
            <a:ext cx="10337799" cy="1468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     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响应国家工信部建设制造强国，促进国家制造业创新，以工信部“推动百万企业上云”和“培育百万工业APP”行动为指引，以提升中小型制造企业和部分重点行业的数字化、网络化、智能化水平为目标。面向行业内骨干企业和广泛中小企业的共性需求，整合众多工业和信息企业的研发和产业化资源，创建“1个创新中心实体企业+500家核心参与单位组成的工业大数据产业联盟”而成立的南京市第一家工业大数据制造业创新中心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75550" y="2177415"/>
            <a:ext cx="3530600" cy="1210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kern="0" dirty="0">
                <a:solidFill>
                  <a:schemeClr val="bg1"/>
                </a:solidFill>
                <a:latin typeface="方正粗黑宋简体" panose="02000000000000000000" charset="-122"/>
                <a:ea typeface="方正粗黑宋简体" panose="02000000000000000000" charset="-122"/>
                <a:cs typeface="+mn-ea"/>
                <a:sym typeface="+mn-lt"/>
              </a:rPr>
              <a:t>江苏意渊工业大数据平台有限公司</a:t>
            </a:r>
            <a:endParaRPr lang="zh-CN" altLang="en-US" sz="2800" b="1" kern="0" dirty="0">
              <a:solidFill>
                <a:schemeClr val="bg1"/>
              </a:solidFill>
              <a:latin typeface="方正粗黑宋简体" panose="02000000000000000000" charset="-122"/>
              <a:ea typeface="方正粗黑宋简体" panose="02000000000000000000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wps稻壳儿佳誉设计原创链接：http://chn.docer.com/works?userid=219874625_7_3"/>
          <p:cNvSpPr txBox="1">
            <a:spLocks noChangeArrowheads="1"/>
          </p:cNvSpPr>
          <p:nvPr/>
        </p:nvSpPr>
        <p:spPr bwMode="auto">
          <a:xfrm>
            <a:off x="2124601" y="2206164"/>
            <a:ext cx="2531155" cy="906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65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4" name="wps稻壳儿佳誉设计原创链接：http://chn.docer.com/works?userid=219874625_7_6"/>
          <p:cNvGrpSpPr/>
          <p:nvPr/>
        </p:nvGrpSpPr>
        <p:grpSpPr>
          <a:xfrm>
            <a:off x="0" y="179783"/>
            <a:ext cx="3045843" cy="873885"/>
            <a:chOff x="0" y="78185"/>
            <a:chExt cx="3045843" cy="873885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0" y="627801"/>
              <a:ext cx="2769399" cy="0"/>
            </a:xfrm>
            <a:prstGeom prst="line">
              <a:avLst/>
            </a:prstGeom>
            <a:ln>
              <a:solidFill>
                <a:srgbClr val="EA5E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276444" y="78185"/>
              <a:ext cx="2769399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rgbClr val="EA5E66"/>
                  </a:solidFill>
                  <a:cs typeface="+mn-ea"/>
                  <a:sym typeface="+mn-lt"/>
                </a:rPr>
                <a:t>公司简介</a:t>
              </a:r>
              <a:endParaRPr lang="zh-CN" altLang="en-US" sz="3200" b="1" dirty="0">
                <a:solidFill>
                  <a:srgbClr val="EA5E66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32573" y="644293"/>
              <a:ext cx="26116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400" spc="800" dirty="0">
                  <a:solidFill>
                    <a:srgbClr val="EA5E66"/>
                  </a:solidFill>
                  <a:cs typeface="+mn-ea"/>
                  <a:sym typeface="+mn-lt"/>
                </a:rPr>
                <a:t>CHAPTER ONE</a:t>
              </a:r>
              <a:endParaRPr lang="zh-CN" altLang="en-US" sz="1400" spc="800" dirty="0">
                <a:solidFill>
                  <a:srgbClr val="EA5E6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wps稻壳儿佳誉设计原创链接：http://chn.docer.com/works?userid=219874625_7_3"/>
          <p:cNvSpPr txBox="1">
            <a:spLocks noChangeArrowheads="1"/>
          </p:cNvSpPr>
          <p:nvPr/>
        </p:nvSpPr>
        <p:spPr bwMode="auto">
          <a:xfrm>
            <a:off x="777240" y="1054100"/>
            <a:ext cx="10637520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lt"/>
              </a:rPr>
              <a:t>团队领导人：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lt"/>
              </a:rPr>
              <a:t>       陈勇：第二批国家万人计划创业领军人才、享受国务院特殊津贴专家、国家创新人才推进计划人选。江苏省双创计划和省333、省六大人才高峰人才，首批南京市科技顶尖专家、江宁区科技顶尖专家、市科技创业家。省产业教授，市十大科技之星。全国科技创业领军人才联盟首任副理事长、专家委员会主任。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lt"/>
              </a:rPr>
              <a:t>      易润忠、鄢萍 ：重庆市智能制造专家咨询委员会委员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lt"/>
              </a:rPr>
              <a:t>长期从事智能制造、工业物联网、机床数据采集方面的研究，尤其在高端嵌入式软硬件系统研发方面具有深厚的造诣。承担和参与了包括国家863重点项目、国家科技支撑、国家智能制造专项以及省部级在内的各类项目10余项。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  <a:sym typeface="+mn-lt"/>
              </a:rPr>
              <a:t>   团队其他骨干成员：王志坚、周建江、孙知信、陈启美等共同为公司的发展积极献计献策、保驾护航。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  <a:sym typeface="+mn-lt"/>
            </a:endParaRPr>
          </a:p>
        </p:txBody>
      </p:sp>
      <p:grpSp>
        <p:nvGrpSpPr>
          <p:cNvPr id="42" name="Group 4"/>
          <p:cNvGrpSpPr>
            <a:grpSpLocks noChangeAspect="1"/>
          </p:cNvGrpSpPr>
          <p:nvPr/>
        </p:nvGrpSpPr>
        <p:grpSpPr bwMode="auto">
          <a:xfrm>
            <a:off x="9981565" y="-6985"/>
            <a:ext cx="1997075" cy="1973580"/>
            <a:chOff x="5120" y="391"/>
            <a:chExt cx="1611" cy="1592"/>
          </a:xfrm>
        </p:grpSpPr>
        <p:sp>
          <p:nvSpPr>
            <p:cNvPr id="44" name="Freeform 5"/>
            <p:cNvSpPr/>
            <p:nvPr/>
          </p:nvSpPr>
          <p:spPr bwMode="auto">
            <a:xfrm>
              <a:off x="5507" y="822"/>
              <a:ext cx="858" cy="638"/>
            </a:xfrm>
            <a:custGeom>
              <a:avLst/>
              <a:gdLst>
                <a:gd name="T0" fmla="*/ 127 w 474"/>
                <a:gd name="T1" fmla="*/ 16 h 353"/>
                <a:gd name="T2" fmla="*/ 313 w 474"/>
                <a:gd name="T3" fmla="*/ 14 h 353"/>
                <a:gd name="T4" fmla="*/ 227 w 474"/>
                <a:gd name="T5" fmla="*/ 353 h 353"/>
                <a:gd name="T6" fmla="*/ 127 w 474"/>
                <a:gd name="T7" fmla="*/ 1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4" h="353">
                  <a:moveTo>
                    <a:pt x="127" y="16"/>
                  </a:moveTo>
                  <a:cubicBezTo>
                    <a:pt x="185" y="9"/>
                    <a:pt x="240" y="0"/>
                    <a:pt x="313" y="14"/>
                  </a:cubicBezTo>
                  <a:cubicBezTo>
                    <a:pt x="311" y="133"/>
                    <a:pt x="474" y="353"/>
                    <a:pt x="227" y="353"/>
                  </a:cubicBezTo>
                  <a:cubicBezTo>
                    <a:pt x="0" y="353"/>
                    <a:pt x="145" y="126"/>
                    <a:pt x="127" y="16"/>
                  </a:cubicBez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5" name="Freeform 6"/>
            <p:cNvSpPr/>
            <p:nvPr/>
          </p:nvSpPr>
          <p:spPr bwMode="auto">
            <a:xfrm>
              <a:off x="5565" y="858"/>
              <a:ext cx="739" cy="501"/>
            </a:xfrm>
            <a:custGeom>
              <a:avLst/>
              <a:gdLst>
                <a:gd name="T0" fmla="*/ 110 w 408"/>
                <a:gd name="T1" fmla="*/ 12 h 277"/>
                <a:gd name="T2" fmla="*/ 270 w 408"/>
                <a:gd name="T3" fmla="*/ 11 h 277"/>
                <a:gd name="T4" fmla="*/ 196 w 408"/>
                <a:gd name="T5" fmla="*/ 277 h 277"/>
                <a:gd name="T6" fmla="*/ 110 w 408"/>
                <a:gd name="T7" fmla="*/ 12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77">
                  <a:moveTo>
                    <a:pt x="110" y="12"/>
                  </a:moveTo>
                  <a:cubicBezTo>
                    <a:pt x="160" y="7"/>
                    <a:pt x="206" y="0"/>
                    <a:pt x="270" y="11"/>
                  </a:cubicBezTo>
                  <a:cubicBezTo>
                    <a:pt x="268" y="104"/>
                    <a:pt x="408" y="277"/>
                    <a:pt x="196" y="277"/>
                  </a:cubicBezTo>
                  <a:cubicBezTo>
                    <a:pt x="0" y="277"/>
                    <a:pt x="125" y="99"/>
                    <a:pt x="110" y="12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6" name="Freeform 7"/>
            <p:cNvSpPr/>
            <p:nvPr/>
          </p:nvSpPr>
          <p:spPr bwMode="auto">
            <a:xfrm>
              <a:off x="5956" y="758"/>
              <a:ext cx="543" cy="838"/>
            </a:xfrm>
            <a:custGeom>
              <a:avLst/>
              <a:gdLst>
                <a:gd name="T0" fmla="*/ 179 w 300"/>
                <a:gd name="T1" fmla="*/ 65 h 463"/>
                <a:gd name="T2" fmla="*/ 151 w 300"/>
                <a:gd name="T3" fmla="*/ 79 h 463"/>
                <a:gd name="T4" fmla="*/ 188 w 300"/>
                <a:gd name="T5" fmla="*/ 98 h 463"/>
                <a:gd name="T6" fmla="*/ 169 w 300"/>
                <a:gd name="T7" fmla="*/ 11 h 463"/>
                <a:gd name="T8" fmla="*/ 73 w 300"/>
                <a:gd name="T9" fmla="*/ 105 h 463"/>
                <a:gd name="T10" fmla="*/ 254 w 300"/>
                <a:gd name="T11" fmla="*/ 258 h 463"/>
                <a:gd name="T12" fmla="*/ 51 w 300"/>
                <a:gd name="T13" fmla="*/ 368 h 463"/>
                <a:gd name="T14" fmla="*/ 51 w 300"/>
                <a:gd name="T15" fmla="*/ 454 h 463"/>
                <a:gd name="T16" fmla="*/ 106 w 300"/>
                <a:gd name="T17" fmla="*/ 414 h 463"/>
                <a:gd name="T18" fmla="*/ 82 w 300"/>
                <a:gd name="T19" fmla="*/ 388 h 463"/>
                <a:gd name="T20" fmla="*/ 86 w 300"/>
                <a:gd name="T21" fmla="*/ 418 h 463"/>
                <a:gd name="T22" fmla="*/ 53 w 300"/>
                <a:gd name="T23" fmla="*/ 441 h 463"/>
                <a:gd name="T24" fmla="*/ 60 w 300"/>
                <a:gd name="T25" fmla="*/ 376 h 463"/>
                <a:gd name="T26" fmla="*/ 295 w 300"/>
                <a:gd name="T27" fmla="*/ 260 h 463"/>
                <a:gd name="T28" fmla="*/ 86 w 300"/>
                <a:gd name="T29" fmla="*/ 103 h 463"/>
                <a:gd name="T30" fmla="*/ 164 w 300"/>
                <a:gd name="T31" fmla="*/ 26 h 463"/>
                <a:gd name="T32" fmla="*/ 178 w 300"/>
                <a:gd name="T33" fmla="*/ 88 h 463"/>
                <a:gd name="T34" fmla="*/ 179 w 300"/>
                <a:gd name="T35" fmla="*/ 65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0" h="463">
                  <a:moveTo>
                    <a:pt x="179" y="65"/>
                  </a:moveTo>
                  <a:cubicBezTo>
                    <a:pt x="179" y="65"/>
                    <a:pt x="149" y="53"/>
                    <a:pt x="151" y="79"/>
                  </a:cubicBezTo>
                  <a:cubicBezTo>
                    <a:pt x="153" y="105"/>
                    <a:pt x="174" y="112"/>
                    <a:pt x="188" y="98"/>
                  </a:cubicBezTo>
                  <a:cubicBezTo>
                    <a:pt x="202" y="84"/>
                    <a:pt x="225" y="21"/>
                    <a:pt x="169" y="11"/>
                  </a:cubicBezTo>
                  <a:cubicBezTo>
                    <a:pt x="114" y="0"/>
                    <a:pt x="42" y="62"/>
                    <a:pt x="73" y="105"/>
                  </a:cubicBezTo>
                  <a:cubicBezTo>
                    <a:pt x="104" y="149"/>
                    <a:pt x="254" y="172"/>
                    <a:pt x="254" y="258"/>
                  </a:cubicBezTo>
                  <a:cubicBezTo>
                    <a:pt x="254" y="343"/>
                    <a:pt x="86" y="350"/>
                    <a:pt x="51" y="368"/>
                  </a:cubicBezTo>
                  <a:cubicBezTo>
                    <a:pt x="16" y="386"/>
                    <a:pt x="0" y="445"/>
                    <a:pt x="51" y="454"/>
                  </a:cubicBezTo>
                  <a:cubicBezTo>
                    <a:pt x="102" y="463"/>
                    <a:pt x="107" y="421"/>
                    <a:pt x="106" y="414"/>
                  </a:cubicBezTo>
                  <a:cubicBezTo>
                    <a:pt x="105" y="406"/>
                    <a:pt x="102" y="386"/>
                    <a:pt x="82" y="388"/>
                  </a:cubicBezTo>
                  <a:cubicBezTo>
                    <a:pt x="62" y="390"/>
                    <a:pt x="57" y="424"/>
                    <a:pt x="86" y="418"/>
                  </a:cubicBezTo>
                  <a:cubicBezTo>
                    <a:pt x="86" y="418"/>
                    <a:pt x="85" y="451"/>
                    <a:pt x="53" y="441"/>
                  </a:cubicBezTo>
                  <a:cubicBezTo>
                    <a:pt x="21" y="431"/>
                    <a:pt x="34" y="377"/>
                    <a:pt x="60" y="376"/>
                  </a:cubicBezTo>
                  <a:cubicBezTo>
                    <a:pt x="85" y="375"/>
                    <a:pt x="289" y="358"/>
                    <a:pt x="295" y="260"/>
                  </a:cubicBezTo>
                  <a:cubicBezTo>
                    <a:pt x="300" y="162"/>
                    <a:pt x="106" y="133"/>
                    <a:pt x="86" y="103"/>
                  </a:cubicBezTo>
                  <a:cubicBezTo>
                    <a:pt x="67" y="72"/>
                    <a:pt x="123" y="26"/>
                    <a:pt x="164" y="26"/>
                  </a:cubicBezTo>
                  <a:cubicBezTo>
                    <a:pt x="205" y="27"/>
                    <a:pt x="195" y="81"/>
                    <a:pt x="178" y="88"/>
                  </a:cubicBezTo>
                  <a:cubicBezTo>
                    <a:pt x="178" y="88"/>
                    <a:pt x="190" y="73"/>
                    <a:pt x="179" y="65"/>
                  </a:cubicBez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7" name="Freeform 8"/>
            <p:cNvSpPr/>
            <p:nvPr/>
          </p:nvSpPr>
          <p:spPr bwMode="auto">
            <a:xfrm>
              <a:off x="6039" y="767"/>
              <a:ext cx="473" cy="516"/>
            </a:xfrm>
            <a:custGeom>
              <a:avLst/>
              <a:gdLst>
                <a:gd name="T0" fmla="*/ 240 w 261"/>
                <a:gd name="T1" fmla="*/ 255 h 285"/>
                <a:gd name="T2" fmla="*/ 35 w 261"/>
                <a:gd name="T3" fmla="*/ 94 h 285"/>
                <a:gd name="T4" fmla="*/ 118 w 261"/>
                <a:gd name="T5" fmla="*/ 17 h 285"/>
                <a:gd name="T6" fmla="*/ 136 w 261"/>
                <a:gd name="T7" fmla="*/ 81 h 285"/>
                <a:gd name="T8" fmla="*/ 127 w 261"/>
                <a:gd name="T9" fmla="*/ 64 h 285"/>
                <a:gd name="T10" fmla="*/ 111 w 261"/>
                <a:gd name="T11" fmla="*/ 73 h 285"/>
                <a:gd name="T12" fmla="*/ 142 w 261"/>
                <a:gd name="T13" fmla="*/ 85 h 285"/>
                <a:gd name="T14" fmla="*/ 123 w 261"/>
                <a:gd name="T15" fmla="*/ 10 h 285"/>
                <a:gd name="T16" fmla="*/ 31 w 261"/>
                <a:gd name="T17" fmla="*/ 99 h 285"/>
                <a:gd name="T18" fmla="*/ 215 w 261"/>
                <a:gd name="T19" fmla="*/ 246 h 285"/>
                <a:gd name="T20" fmla="*/ 240 w 261"/>
                <a:gd name="T21" fmla="*/ 25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1" h="285">
                  <a:moveTo>
                    <a:pt x="240" y="255"/>
                  </a:moveTo>
                  <a:cubicBezTo>
                    <a:pt x="261" y="159"/>
                    <a:pt x="54" y="124"/>
                    <a:pt x="35" y="94"/>
                  </a:cubicBezTo>
                  <a:cubicBezTo>
                    <a:pt x="15" y="64"/>
                    <a:pt x="77" y="18"/>
                    <a:pt x="118" y="17"/>
                  </a:cubicBezTo>
                  <a:cubicBezTo>
                    <a:pt x="164" y="16"/>
                    <a:pt x="152" y="74"/>
                    <a:pt x="136" y="81"/>
                  </a:cubicBezTo>
                  <a:cubicBezTo>
                    <a:pt x="136" y="81"/>
                    <a:pt x="139" y="72"/>
                    <a:pt x="127" y="64"/>
                  </a:cubicBezTo>
                  <a:cubicBezTo>
                    <a:pt x="127" y="64"/>
                    <a:pt x="111" y="55"/>
                    <a:pt x="111" y="73"/>
                  </a:cubicBezTo>
                  <a:cubicBezTo>
                    <a:pt x="111" y="100"/>
                    <a:pt x="130" y="100"/>
                    <a:pt x="142" y="85"/>
                  </a:cubicBezTo>
                  <a:cubicBezTo>
                    <a:pt x="149" y="75"/>
                    <a:pt x="178" y="21"/>
                    <a:pt x="123" y="10"/>
                  </a:cubicBezTo>
                  <a:cubicBezTo>
                    <a:pt x="68" y="0"/>
                    <a:pt x="0" y="55"/>
                    <a:pt x="31" y="99"/>
                  </a:cubicBezTo>
                  <a:cubicBezTo>
                    <a:pt x="62" y="143"/>
                    <a:pt x="215" y="160"/>
                    <a:pt x="215" y="246"/>
                  </a:cubicBezTo>
                  <a:cubicBezTo>
                    <a:pt x="215" y="266"/>
                    <a:pt x="234" y="285"/>
                    <a:pt x="240" y="255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8" name="Freeform 9"/>
            <p:cNvSpPr/>
            <p:nvPr/>
          </p:nvSpPr>
          <p:spPr bwMode="auto">
            <a:xfrm>
              <a:off x="5321" y="758"/>
              <a:ext cx="541" cy="838"/>
            </a:xfrm>
            <a:custGeom>
              <a:avLst/>
              <a:gdLst>
                <a:gd name="T0" fmla="*/ 121 w 299"/>
                <a:gd name="T1" fmla="*/ 65 h 463"/>
                <a:gd name="T2" fmla="*/ 149 w 299"/>
                <a:gd name="T3" fmla="*/ 79 h 463"/>
                <a:gd name="T4" fmla="*/ 112 w 299"/>
                <a:gd name="T5" fmla="*/ 98 h 463"/>
                <a:gd name="T6" fmla="*/ 130 w 299"/>
                <a:gd name="T7" fmla="*/ 11 h 463"/>
                <a:gd name="T8" fmla="*/ 227 w 299"/>
                <a:gd name="T9" fmla="*/ 105 h 463"/>
                <a:gd name="T10" fmla="*/ 45 w 299"/>
                <a:gd name="T11" fmla="*/ 258 h 463"/>
                <a:gd name="T12" fmla="*/ 249 w 299"/>
                <a:gd name="T13" fmla="*/ 368 h 463"/>
                <a:gd name="T14" fmla="*/ 249 w 299"/>
                <a:gd name="T15" fmla="*/ 454 h 463"/>
                <a:gd name="T16" fmla="*/ 193 w 299"/>
                <a:gd name="T17" fmla="*/ 414 h 463"/>
                <a:gd name="T18" fmla="*/ 218 w 299"/>
                <a:gd name="T19" fmla="*/ 388 h 463"/>
                <a:gd name="T20" fmla="*/ 214 w 299"/>
                <a:gd name="T21" fmla="*/ 418 h 463"/>
                <a:gd name="T22" fmla="*/ 247 w 299"/>
                <a:gd name="T23" fmla="*/ 441 h 463"/>
                <a:gd name="T24" fmla="*/ 240 w 299"/>
                <a:gd name="T25" fmla="*/ 376 h 463"/>
                <a:gd name="T26" fmla="*/ 5 w 299"/>
                <a:gd name="T27" fmla="*/ 260 h 463"/>
                <a:gd name="T28" fmla="*/ 214 w 299"/>
                <a:gd name="T29" fmla="*/ 103 h 463"/>
                <a:gd name="T30" fmla="*/ 136 w 299"/>
                <a:gd name="T31" fmla="*/ 26 h 463"/>
                <a:gd name="T32" fmla="*/ 122 w 299"/>
                <a:gd name="T33" fmla="*/ 88 h 463"/>
                <a:gd name="T34" fmla="*/ 121 w 299"/>
                <a:gd name="T35" fmla="*/ 65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9" h="463">
                  <a:moveTo>
                    <a:pt x="121" y="65"/>
                  </a:moveTo>
                  <a:cubicBezTo>
                    <a:pt x="121" y="65"/>
                    <a:pt x="151" y="53"/>
                    <a:pt x="149" y="79"/>
                  </a:cubicBezTo>
                  <a:cubicBezTo>
                    <a:pt x="147" y="105"/>
                    <a:pt x="126" y="112"/>
                    <a:pt x="112" y="98"/>
                  </a:cubicBezTo>
                  <a:cubicBezTo>
                    <a:pt x="98" y="84"/>
                    <a:pt x="75" y="21"/>
                    <a:pt x="130" y="11"/>
                  </a:cubicBezTo>
                  <a:cubicBezTo>
                    <a:pt x="186" y="0"/>
                    <a:pt x="258" y="62"/>
                    <a:pt x="227" y="105"/>
                  </a:cubicBezTo>
                  <a:cubicBezTo>
                    <a:pt x="196" y="149"/>
                    <a:pt x="45" y="172"/>
                    <a:pt x="45" y="258"/>
                  </a:cubicBezTo>
                  <a:cubicBezTo>
                    <a:pt x="45" y="343"/>
                    <a:pt x="214" y="350"/>
                    <a:pt x="249" y="368"/>
                  </a:cubicBezTo>
                  <a:cubicBezTo>
                    <a:pt x="283" y="386"/>
                    <a:pt x="299" y="445"/>
                    <a:pt x="249" y="454"/>
                  </a:cubicBezTo>
                  <a:cubicBezTo>
                    <a:pt x="198" y="463"/>
                    <a:pt x="193" y="421"/>
                    <a:pt x="193" y="414"/>
                  </a:cubicBezTo>
                  <a:cubicBezTo>
                    <a:pt x="194" y="406"/>
                    <a:pt x="198" y="386"/>
                    <a:pt x="218" y="388"/>
                  </a:cubicBezTo>
                  <a:cubicBezTo>
                    <a:pt x="238" y="390"/>
                    <a:pt x="242" y="424"/>
                    <a:pt x="214" y="418"/>
                  </a:cubicBezTo>
                  <a:cubicBezTo>
                    <a:pt x="214" y="418"/>
                    <a:pt x="214" y="451"/>
                    <a:pt x="247" y="441"/>
                  </a:cubicBezTo>
                  <a:cubicBezTo>
                    <a:pt x="279" y="431"/>
                    <a:pt x="266" y="377"/>
                    <a:pt x="240" y="376"/>
                  </a:cubicBezTo>
                  <a:cubicBezTo>
                    <a:pt x="214" y="375"/>
                    <a:pt x="10" y="358"/>
                    <a:pt x="5" y="260"/>
                  </a:cubicBezTo>
                  <a:cubicBezTo>
                    <a:pt x="0" y="162"/>
                    <a:pt x="194" y="133"/>
                    <a:pt x="214" y="103"/>
                  </a:cubicBezTo>
                  <a:cubicBezTo>
                    <a:pt x="233" y="72"/>
                    <a:pt x="177" y="26"/>
                    <a:pt x="136" y="26"/>
                  </a:cubicBezTo>
                  <a:cubicBezTo>
                    <a:pt x="94" y="27"/>
                    <a:pt x="105" y="81"/>
                    <a:pt x="122" y="88"/>
                  </a:cubicBezTo>
                  <a:cubicBezTo>
                    <a:pt x="122" y="88"/>
                    <a:pt x="109" y="73"/>
                    <a:pt x="121" y="65"/>
                  </a:cubicBez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9" name="Freeform 10"/>
            <p:cNvSpPr/>
            <p:nvPr/>
          </p:nvSpPr>
          <p:spPr bwMode="auto">
            <a:xfrm>
              <a:off x="5308" y="767"/>
              <a:ext cx="473" cy="516"/>
            </a:xfrm>
            <a:custGeom>
              <a:avLst/>
              <a:gdLst>
                <a:gd name="T0" fmla="*/ 20 w 261"/>
                <a:gd name="T1" fmla="*/ 255 h 285"/>
                <a:gd name="T2" fmla="*/ 226 w 261"/>
                <a:gd name="T3" fmla="*/ 94 h 285"/>
                <a:gd name="T4" fmla="*/ 143 w 261"/>
                <a:gd name="T5" fmla="*/ 17 h 285"/>
                <a:gd name="T6" fmla="*/ 125 w 261"/>
                <a:gd name="T7" fmla="*/ 81 h 285"/>
                <a:gd name="T8" fmla="*/ 134 w 261"/>
                <a:gd name="T9" fmla="*/ 64 h 285"/>
                <a:gd name="T10" fmla="*/ 150 w 261"/>
                <a:gd name="T11" fmla="*/ 73 h 285"/>
                <a:gd name="T12" fmla="*/ 119 w 261"/>
                <a:gd name="T13" fmla="*/ 85 h 285"/>
                <a:gd name="T14" fmla="*/ 138 w 261"/>
                <a:gd name="T15" fmla="*/ 10 h 285"/>
                <a:gd name="T16" fmla="*/ 230 w 261"/>
                <a:gd name="T17" fmla="*/ 99 h 285"/>
                <a:gd name="T18" fmla="*/ 46 w 261"/>
                <a:gd name="T19" fmla="*/ 246 h 285"/>
                <a:gd name="T20" fmla="*/ 20 w 261"/>
                <a:gd name="T21" fmla="*/ 25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1" h="285">
                  <a:moveTo>
                    <a:pt x="20" y="255"/>
                  </a:moveTo>
                  <a:cubicBezTo>
                    <a:pt x="0" y="159"/>
                    <a:pt x="207" y="124"/>
                    <a:pt x="226" y="94"/>
                  </a:cubicBezTo>
                  <a:cubicBezTo>
                    <a:pt x="246" y="64"/>
                    <a:pt x="184" y="18"/>
                    <a:pt x="143" y="17"/>
                  </a:cubicBezTo>
                  <a:cubicBezTo>
                    <a:pt x="96" y="16"/>
                    <a:pt x="109" y="74"/>
                    <a:pt x="125" y="81"/>
                  </a:cubicBezTo>
                  <a:cubicBezTo>
                    <a:pt x="125" y="81"/>
                    <a:pt x="122" y="72"/>
                    <a:pt x="134" y="64"/>
                  </a:cubicBezTo>
                  <a:cubicBezTo>
                    <a:pt x="134" y="64"/>
                    <a:pt x="150" y="55"/>
                    <a:pt x="150" y="73"/>
                  </a:cubicBezTo>
                  <a:cubicBezTo>
                    <a:pt x="150" y="100"/>
                    <a:pt x="131" y="100"/>
                    <a:pt x="119" y="85"/>
                  </a:cubicBezTo>
                  <a:cubicBezTo>
                    <a:pt x="112" y="75"/>
                    <a:pt x="83" y="21"/>
                    <a:pt x="138" y="10"/>
                  </a:cubicBezTo>
                  <a:cubicBezTo>
                    <a:pt x="193" y="0"/>
                    <a:pt x="261" y="55"/>
                    <a:pt x="230" y="99"/>
                  </a:cubicBezTo>
                  <a:cubicBezTo>
                    <a:pt x="199" y="143"/>
                    <a:pt x="46" y="160"/>
                    <a:pt x="46" y="246"/>
                  </a:cubicBezTo>
                  <a:cubicBezTo>
                    <a:pt x="46" y="266"/>
                    <a:pt x="27" y="285"/>
                    <a:pt x="20" y="255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0" name="Freeform 11"/>
            <p:cNvSpPr/>
            <p:nvPr/>
          </p:nvSpPr>
          <p:spPr bwMode="auto">
            <a:xfrm>
              <a:off x="5703" y="1453"/>
              <a:ext cx="405" cy="382"/>
            </a:xfrm>
            <a:custGeom>
              <a:avLst/>
              <a:gdLst>
                <a:gd name="T0" fmla="*/ 100 w 224"/>
                <a:gd name="T1" fmla="*/ 0 h 211"/>
                <a:gd name="T2" fmla="*/ 99 w 224"/>
                <a:gd name="T3" fmla="*/ 97 h 211"/>
                <a:gd name="T4" fmla="*/ 44 w 224"/>
                <a:gd name="T5" fmla="*/ 116 h 211"/>
                <a:gd name="T6" fmla="*/ 55 w 224"/>
                <a:gd name="T7" fmla="*/ 139 h 211"/>
                <a:gd name="T8" fmla="*/ 0 w 224"/>
                <a:gd name="T9" fmla="*/ 173 h 211"/>
                <a:gd name="T10" fmla="*/ 224 w 224"/>
                <a:gd name="T11" fmla="*/ 166 h 211"/>
                <a:gd name="T12" fmla="*/ 170 w 224"/>
                <a:gd name="T13" fmla="*/ 134 h 211"/>
                <a:gd name="T14" fmla="*/ 185 w 224"/>
                <a:gd name="T15" fmla="*/ 112 h 211"/>
                <a:gd name="T16" fmla="*/ 131 w 224"/>
                <a:gd name="T17" fmla="*/ 97 h 211"/>
                <a:gd name="T18" fmla="*/ 132 w 224"/>
                <a:gd name="T19" fmla="*/ 0 h 211"/>
                <a:gd name="T20" fmla="*/ 100 w 224"/>
                <a:gd name="T21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211">
                  <a:moveTo>
                    <a:pt x="100" y="0"/>
                  </a:moveTo>
                  <a:cubicBezTo>
                    <a:pt x="100" y="0"/>
                    <a:pt x="105" y="84"/>
                    <a:pt x="99" y="97"/>
                  </a:cubicBezTo>
                  <a:cubicBezTo>
                    <a:pt x="93" y="110"/>
                    <a:pt x="46" y="101"/>
                    <a:pt x="44" y="116"/>
                  </a:cubicBezTo>
                  <a:cubicBezTo>
                    <a:pt x="41" y="131"/>
                    <a:pt x="55" y="139"/>
                    <a:pt x="55" y="139"/>
                  </a:cubicBezTo>
                  <a:cubicBezTo>
                    <a:pt x="55" y="139"/>
                    <a:pt x="0" y="143"/>
                    <a:pt x="0" y="173"/>
                  </a:cubicBezTo>
                  <a:cubicBezTo>
                    <a:pt x="0" y="194"/>
                    <a:pt x="224" y="211"/>
                    <a:pt x="224" y="166"/>
                  </a:cubicBezTo>
                  <a:cubicBezTo>
                    <a:pt x="224" y="140"/>
                    <a:pt x="170" y="134"/>
                    <a:pt x="170" y="134"/>
                  </a:cubicBezTo>
                  <a:cubicBezTo>
                    <a:pt x="170" y="134"/>
                    <a:pt x="185" y="127"/>
                    <a:pt x="185" y="112"/>
                  </a:cubicBezTo>
                  <a:cubicBezTo>
                    <a:pt x="185" y="94"/>
                    <a:pt x="156" y="109"/>
                    <a:pt x="131" y="97"/>
                  </a:cubicBezTo>
                  <a:cubicBezTo>
                    <a:pt x="125" y="94"/>
                    <a:pt x="132" y="63"/>
                    <a:pt x="13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1" name="Freeform 12"/>
            <p:cNvSpPr/>
            <p:nvPr/>
          </p:nvSpPr>
          <p:spPr bwMode="auto">
            <a:xfrm>
              <a:off x="5714" y="1699"/>
              <a:ext cx="394" cy="80"/>
            </a:xfrm>
            <a:custGeom>
              <a:avLst/>
              <a:gdLst>
                <a:gd name="T0" fmla="*/ 18 w 218"/>
                <a:gd name="T1" fmla="*/ 39 h 44"/>
                <a:gd name="T2" fmla="*/ 24 w 218"/>
                <a:gd name="T3" fmla="*/ 14 h 44"/>
                <a:gd name="T4" fmla="*/ 183 w 218"/>
                <a:gd name="T5" fmla="*/ 7 h 44"/>
                <a:gd name="T6" fmla="*/ 164 w 218"/>
                <a:gd name="T7" fmla="*/ 39 h 44"/>
                <a:gd name="T8" fmla="*/ 18 w 218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44">
                  <a:moveTo>
                    <a:pt x="18" y="39"/>
                  </a:moveTo>
                  <a:cubicBezTo>
                    <a:pt x="6" y="36"/>
                    <a:pt x="0" y="19"/>
                    <a:pt x="24" y="14"/>
                  </a:cubicBezTo>
                  <a:cubicBezTo>
                    <a:pt x="47" y="10"/>
                    <a:pt x="148" y="0"/>
                    <a:pt x="183" y="7"/>
                  </a:cubicBezTo>
                  <a:cubicBezTo>
                    <a:pt x="218" y="15"/>
                    <a:pt x="209" y="33"/>
                    <a:pt x="164" y="39"/>
                  </a:cubicBezTo>
                  <a:cubicBezTo>
                    <a:pt x="118" y="44"/>
                    <a:pt x="39" y="42"/>
                    <a:pt x="18" y="39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2" name="Freeform 13"/>
            <p:cNvSpPr/>
            <p:nvPr/>
          </p:nvSpPr>
          <p:spPr bwMode="auto">
            <a:xfrm>
              <a:off x="5794" y="1489"/>
              <a:ext cx="223" cy="201"/>
            </a:xfrm>
            <a:custGeom>
              <a:avLst/>
              <a:gdLst>
                <a:gd name="T0" fmla="*/ 6 w 123"/>
                <a:gd name="T1" fmla="*/ 105 h 111"/>
                <a:gd name="T2" fmla="*/ 20 w 123"/>
                <a:gd name="T3" fmla="*/ 94 h 111"/>
                <a:gd name="T4" fmla="*/ 55 w 123"/>
                <a:gd name="T5" fmla="*/ 81 h 111"/>
                <a:gd name="T6" fmla="*/ 62 w 123"/>
                <a:gd name="T7" fmla="*/ 2 h 111"/>
                <a:gd name="T8" fmla="*/ 73 w 123"/>
                <a:gd name="T9" fmla="*/ 38 h 111"/>
                <a:gd name="T10" fmla="*/ 78 w 123"/>
                <a:gd name="T11" fmla="*/ 88 h 111"/>
                <a:gd name="T12" fmla="*/ 115 w 123"/>
                <a:gd name="T13" fmla="*/ 92 h 111"/>
                <a:gd name="T14" fmla="*/ 109 w 123"/>
                <a:gd name="T15" fmla="*/ 105 h 111"/>
                <a:gd name="T16" fmla="*/ 56 w 123"/>
                <a:gd name="T17" fmla="*/ 101 h 111"/>
                <a:gd name="T18" fmla="*/ 6 w 123"/>
                <a:gd name="T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11">
                  <a:moveTo>
                    <a:pt x="6" y="105"/>
                  </a:moveTo>
                  <a:cubicBezTo>
                    <a:pt x="0" y="103"/>
                    <a:pt x="7" y="95"/>
                    <a:pt x="20" y="94"/>
                  </a:cubicBezTo>
                  <a:cubicBezTo>
                    <a:pt x="33" y="92"/>
                    <a:pt x="53" y="92"/>
                    <a:pt x="55" y="81"/>
                  </a:cubicBezTo>
                  <a:cubicBezTo>
                    <a:pt x="57" y="70"/>
                    <a:pt x="54" y="4"/>
                    <a:pt x="62" y="2"/>
                  </a:cubicBezTo>
                  <a:cubicBezTo>
                    <a:pt x="70" y="0"/>
                    <a:pt x="74" y="10"/>
                    <a:pt x="73" y="38"/>
                  </a:cubicBezTo>
                  <a:cubicBezTo>
                    <a:pt x="72" y="65"/>
                    <a:pt x="71" y="86"/>
                    <a:pt x="78" y="88"/>
                  </a:cubicBezTo>
                  <a:cubicBezTo>
                    <a:pt x="85" y="90"/>
                    <a:pt x="107" y="89"/>
                    <a:pt x="115" y="92"/>
                  </a:cubicBezTo>
                  <a:cubicBezTo>
                    <a:pt x="123" y="96"/>
                    <a:pt x="116" y="104"/>
                    <a:pt x="109" y="105"/>
                  </a:cubicBezTo>
                  <a:cubicBezTo>
                    <a:pt x="101" y="107"/>
                    <a:pt x="72" y="99"/>
                    <a:pt x="56" y="101"/>
                  </a:cubicBezTo>
                  <a:cubicBezTo>
                    <a:pt x="39" y="102"/>
                    <a:pt x="19" y="111"/>
                    <a:pt x="6" y="105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3" name="Freeform 14"/>
            <p:cNvSpPr/>
            <p:nvPr/>
          </p:nvSpPr>
          <p:spPr bwMode="auto">
            <a:xfrm>
              <a:off x="5828" y="943"/>
              <a:ext cx="190" cy="304"/>
            </a:xfrm>
            <a:custGeom>
              <a:avLst/>
              <a:gdLst>
                <a:gd name="T0" fmla="*/ 0 w 105"/>
                <a:gd name="T1" fmla="*/ 21 h 168"/>
                <a:gd name="T2" fmla="*/ 31 w 105"/>
                <a:gd name="T3" fmla="*/ 0 h 168"/>
                <a:gd name="T4" fmla="*/ 84 w 105"/>
                <a:gd name="T5" fmla="*/ 0 h 168"/>
                <a:gd name="T6" fmla="*/ 85 w 105"/>
                <a:gd name="T7" fmla="*/ 121 h 168"/>
                <a:gd name="T8" fmla="*/ 105 w 105"/>
                <a:gd name="T9" fmla="*/ 126 h 168"/>
                <a:gd name="T10" fmla="*/ 105 w 105"/>
                <a:gd name="T11" fmla="*/ 168 h 168"/>
                <a:gd name="T12" fmla="*/ 2 w 105"/>
                <a:gd name="T13" fmla="*/ 168 h 168"/>
                <a:gd name="T14" fmla="*/ 2 w 105"/>
                <a:gd name="T15" fmla="*/ 126 h 168"/>
                <a:gd name="T16" fmla="*/ 23 w 105"/>
                <a:gd name="T17" fmla="*/ 114 h 168"/>
                <a:gd name="T18" fmla="*/ 23 w 105"/>
                <a:gd name="T19" fmla="*/ 59 h 168"/>
                <a:gd name="T20" fmla="*/ 0 w 105"/>
                <a:gd name="T21" fmla="*/ 59 h 168"/>
                <a:gd name="T22" fmla="*/ 0 w 105"/>
                <a:gd name="T23" fmla="*/ 2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168">
                  <a:moveTo>
                    <a:pt x="0" y="21"/>
                  </a:moveTo>
                  <a:cubicBezTo>
                    <a:pt x="0" y="21"/>
                    <a:pt x="28" y="23"/>
                    <a:pt x="3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77" y="116"/>
                    <a:pt x="85" y="121"/>
                  </a:cubicBezTo>
                  <a:cubicBezTo>
                    <a:pt x="93" y="126"/>
                    <a:pt x="105" y="126"/>
                    <a:pt x="105" y="12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2" y="168"/>
                    <a:pt x="2" y="168"/>
                    <a:pt x="2" y="168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2" y="126"/>
                    <a:pt x="23" y="131"/>
                    <a:pt x="23" y="114"/>
                  </a:cubicBezTo>
                  <a:cubicBezTo>
                    <a:pt x="23" y="97"/>
                    <a:pt x="23" y="59"/>
                    <a:pt x="23" y="59"/>
                  </a:cubicBezTo>
                  <a:cubicBezTo>
                    <a:pt x="0" y="59"/>
                    <a:pt x="0" y="59"/>
                    <a:pt x="0" y="5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4" name="Freeform 15"/>
            <p:cNvSpPr/>
            <p:nvPr/>
          </p:nvSpPr>
          <p:spPr bwMode="auto">
            <a:xfrm>
              <a:off x="5833" y="956"/>
              <a:ext cx="172" cy="260"/>
            </a:xfrm>
            <a:custGeom>
              <a:avLst/>
              <a:gdLst>
                <a:gd name="T0" fmla="*/ 0 w 95"/>
                <a:gd name="T1" fmla="*/ 19 h 144"/>
                <a:gd name="T2" fmla="*/ 31 w 95"/>
                <a:gd name="T3" fmla="*/ 0 h 144"/>
                <a:gd name="T4" fmla="*/ 75 w 95"/>
                <a:gd name="T5" fmla="*/ 0 h 144"/>
                <a:gd name="T6" fmla="*/ 73 w 95"/>
                <a:gd name="T7" fmla="*/ 108 h 144"/>
                <a:gd name="T8" fmla="*/ 95 w 95"/>
                <a:gd name="T9" fmla="*/ 122 h 144"/>
                <a:gd name="T10" fmla="*/ 95 w 95"/>
                <a:gd name="T11" fmla="*/ 144 h 144"/>
                <a:gd name="T12" fmla="*/ 8 w 95"/>
                <a:gd name="T13" fmla="*/ 144 h 144"/>
                <a:gd name="T14" fmla="*/ 6 w 95"/>
                <a:gd name="T15" fmla="*/ 123 h 144"/>
                <a:gd name="T16" fmla="*/ 28 w 95"/>
                <a:gd name="T17" fmla="*/ 109 h 144"/>
                <a:gd name="T18" fmla="*/ 27 w 95"/>
                <a:gd name="T19" fmla="*/ 42 h 144"/>
                <a:gd name="T20" fmla="*/ 1 w 95"/>
                <a:gd name="T21" fmla="*/ 41 h 144"/>
                <a:gd name="T22" fmla="*/ 0 w 95"/>
                <a:gd name="T23" fmla="*/ 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144">
                  <a:moveTo>
                    <a:pt x="0" y="19"/>
                  </a:moveTo>
                  <a:cubicBezTo>
                    <a:pt x="0" y="19"/>
                    <a:pt x="28" y="23"/>
                    <a:pt x="3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1" y="99"/>
                    <a:pt x="73" y="108"/>
                  </a:cubicBezTo>
                  <a:cubicBezTo>
                    <a:pt x="76" y="128"/>
                    <a:pt x="95" y="122"/>
                    <a:pt x="95" y="122"/>
                  </a:cubicBezTo>
                  <a:cubicBezTo>
                    <a:pt x="95" y="144"/>
                    <a:pt x="95" y="144"/>
                    <a:pt x="95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6" y="123"/>
                    <a:pt x="28" y="125"/>
                    <a:pt x="28" y="109"/>
                  </a:cubicBezTo>
                  <a:cubicBezTo>
                    <a:pt x="28" y="92"/>
                    <a:pt x="27" y="42"/>
                    <a:pt x="27" y="42"/>
                  </a:cubicBezTo>
                  <a:cubicBezTo>
                    <a:pt x="1" y="41"/>
                    <a:pt x="1" y="41"/>
                    <a:pt x="1" y="41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FCF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5" name="Freeform 16"/>
            <p:cNvSpPr/>
            <p:nvPr/>
          </p:nvSpPr>
          <p:spPr bwMode="auto">
            <a:xfrm>
              <a:off x="5609" y="391"/>
              <a:ext cx="108" cy="201"/>
            </a:xfrm>
            <a:custGeom>
              <a:avLst/>
              <a:gdLst>
                <a:gd name="T0" fmla="*/ 54 w 60"/>
                <a:gd name="T1" fmla="*/ 91 h 111"/>
                <a:gd name="T2" fmla="*/ 28 w 60"/>
                <a:gd name="T3" fmla="*/ 14 h 111"/>
                <a:gd name="T4" fmla="*/ 5 w 60"/>
                <a:gd name="T5" fmla="*/ 21 h 111"/>
                <a:gd name="T6" fmla="*/ 31 w 60"/>
                <a:gd name="T7" fmla="*/ 97 h 111"/>
                <a:gd name="T8" fmla="*/ 54 w 60"/>
                <a:gd name="T9" fmla="*/ 9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11">
                  <a:moveTo>
                    <a:pt x="54" y="91"/>
                  </a:moveTo>
                  <a:cubicBezTo>
                    <a:pt x="46" y="65"/>
                    <a:pt x="37" y="40"/>
                    <a:pt x="28" y="14"/>
                  </a:cubicBezTo>
                  <a:cubicBezTo>
                    <a:pt x="23" y="0"/>
                    <a:pt x="0" y="6"/>
                    <a:pt x="5" y="21"/>
                  </a:cubicBezTo>
                  <a:cubicBezTo>
                    <a:pt x="14" y="46"/>
                    <a:pt x="22" y="72"/>
                    <a:pt x="31" y="97"/>
                  </a:cubicBezTo>
                  <a:cubicBezTo>
                    <a:pt x="36" y="111"/>
                    <a:pt x="60" y="105"/>
                    <a:pt x="54" y="9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2" name="Freeform 17"/>
            <p:cNvSpPr/>
            <p:nvPr/>
          </p:nvSpPr>
          <p:spPr bwMode="auto">
            <a:xfrm>
              <a:off x="5120" y="805"/>
              <a:ext cx="175" cy="111"/>
            </a:xfrm>
            <a:custGeom>
              <a:avLst/>
              <a:gdLst>
                <a:gd name="T0" fmla="*/ 84 w 97"/>
                <a:gd name="T1" fmla="*/ 34 h 61"/>
                <a:gd name="T2" fmla="*/ 26 w 97"/>
                <a:gd name="T3" fmla="*/ 7 h 61"/>
                <a:gd name="T4" fmla="*/ 14 w 97"/>
                <a:gd name="T5" fmla="*/ 27 h 61"/>
                <a:gd name="T6" fmla="*/ 72 w 97"/>
                <a:gd name="T7" fmla="*/ 55 h 61"/>
                <a:gd name="T8" fmla="*/ 84 w 97"/>
                <a:gd name="T9" fmla="*/ 3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1">
                  <a:moveTo>
                    <a:pt x="84" y="34"/>
                  </a:moveTo>
                  <a:cubicBezTo>
                    <a:pt x="65" y="25"/>
                    <a:pt x="45" y="16"/>
                    <a:pt x="26" y="7"/>
                  </a:cubicBezTo>
                  <a:cubicBezTo>
                    <a:pt x="13" y="0"/>
                    <a:pt x="0" y="21"/>
                    <a:pt x="14" y="27"/>
                  </a:cubicBezTo>
                  <a:cubicBezTo>
                    <a:pt x="33" y="36"/>
                    <a:pt x="52" y="46"/>
                    <a:pt x="72" y="55"/>
                  </a:cubicBezTo>
                  <a:cubicBezTo>
                    <a:pt x="85" y="61"/>
                    <a:pt x="97" y="41"/>
                    <a:pt x="84" y="3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7" name="Freeform 18"/>
            <p:cNvSpPr/>
            <p:nvPr/>
          </p:nvSpPr>
          <p:spPr bwMode="auto">
            <a:xfrm>
              <a:off x="5125" y="1406"/>
              <a:ext cx="203" cy="109"/>
            </a:xfrm>
            <a:custGeom>
              <a:avLst/>
              <a:gdLst>
                <a:gd name="T0" fmla="*/ 92 w 112"/>
                <a:gd name="T1" fmla="*/ 5 h 60"/>
                <a:gd name="T2" fmla="*/ 14 w 112"/>
                <a:gd name="T3" fmla="*/ 32 h 60"/>
                <a:gd name="T4" fmla="*/ 21 w 112"/>
                <a:gd name="T5" fmla="*/ 55 h 60"/>
                <a:gd name="T6" fmla="*/ 98 w 112"/>
                <a:gd name="T7" fmla="*/ 28 h 60"/>
                <a:gd name="T8" fmla="*/ 92 w 112"/>
                <a:gd name="T9" fmla="*/ 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60">
                  <a:moveTo>
                    <a:pt x="92" y="5"/>
                  </a:moveTo>
                  <a:cubicBezTo>
                    <a:pt x="66" y="14"/>
                    <a:pt x="40" y="23"/>
                    <a:pt x="14" y="32"/>
                  </a:cubicBezTo>
                  <a:cubicBezTo>
                    <a:pt x="0" y="37"/>
                    <a:pt x="6" y="60"/>
                    <a:pt x="21" y="55"/>
                  </a:cubicBezTo>
                  <a:cubicBezTo>
                    <a:pt x="46" y="46"/>
                    <a:pt x="72" y="37"/>
                    <a:pt x="98" y="28"/>
                  </a:cubicBezTo>
                  <a:cubicBezTo>
                    <a:pt x="112" y="23"/>
                    <a:pt x="106" y="0"/>
                    <a:pt x="92" y="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8" name="Freeform 19"/>
            <p:cNvSpPr/>
            <p:nvPr/>
          </p:nvSpPr>
          <p:spPr bwMode="auto">
            <a:xfrm>
              <a:off x="5523" y="1774"/>
              <a:ext cx="129" cy="209"/>
            </a:xfrm>
            <a:custGeom>
              <a:avLst/>
              <a:gdLst>
                <a:gd name="T0" fmla="*/ 43 w 71"/>
                <a:gd name="T1" fmla="*/ 14 h 116"/>
                <a:gd name="T2" fmla="*/ 7 w 71"/>
                <a:gd name="T3" fmla="*/ 90 h 116"/>
                <a:gd name="T4" fmla="*/ 28 w 71"/>
                <a:gd name="T5" fmla="*/ 102 h 116"/>
                <a:gd name="T6" fmla="*/ 64 w 71"/>
                <a:gd name="T7" fmla="*/ 26 h 116"/>
                <a:gd name="T8" fmla="*/ 43 w 71"/>
                <a:gd name="T9" fmla="*/ 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6">
                  <a:moveTo>
                    <a:pt x="43" y="14"/>
                  </a:moveTo>
                  <a:cubicBezTo>
                    <a:pt x="31" y="39"/>
                    <a:pt x="19" y="64"/>
                    <a:pt x="7" y="90"/>
                  </a:cubicBezTo>
                  <a:cubicBezTo>
                    <a:pt x="0" y="103"/>
                    <a:pt x="21" y="116"/>
                    <a:pt x="28" y="102"/>
                  </a:cubicBezTo>
                  <a:cubicBezTo>
                    <a:pt x="40" y="76"/>
                    <a:pt x="52" y="51"/>
                    <a:pt x="64" y="26"/>
                  </a:cubicBezTo>
                  <a:cubicBezTo>
                    <a:pt x="71" y="12"/>
                    <a:pt x="50" y="0"/>
                    <a:pt x="43" y="1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9" name="Freeform 20"/>
            <p:cNvSpPr/>
            <p:nvPr/>
          </p:nvSpPr>
          <p:spPr bwMode="auto">
            <a:xfrm>
              <a:off x="6206" y="1783"/>
              <a:ext cx="103" cy="190"/>
            </a:xfrm>
            <a:custGeom>
              <a:avLst/>
              <a:gdLst>
                <a:gd name="T0" fmla="*/ 5 w 57"/>
                <a:gd name="T1" fmla="*/ 21 h 105"/>
                <a:gd name="T2" fmla="*/ 29 w 57"/>
                <a:gd name="T3" fmla="*/ 91 h 105"/>
                <a:gd name="T4" fmla="*/ 52 w 57"/>
                <a:gd name="T5" fmla="*/ 84 h 105"/>
                <a:gd name="T6" fmla="*/ 28 w 57"/>
                <a:gd name="T7" fmla="*/ 15 h 105"/>
                <a:gd name="T8" fmla="*/ 5 w 57"/>
                <a:gd name="T9" fmla="*/ 2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5">
                  <a:moveTo>
                    <a:pt x="5" y="21"/>
                  </a:moveTo>
                  <a:cubicBezTo>
                    <a:pt x="13" y="44"/>
                    <a:pt x="21" y="68"/>
                    <a:pt x="29" y="91"/>
                  </a:cubicBezTo>
                  <a:cubicBezTo>
                    <a:pt x="34" y="105"/>
                    <a:pt x="57" y="99"/>
                    <a:pt x="52" y="84"/>
                  </a:cubicBezTo>
                  <a:cubicBezTo>
                    <a:pt x="44" y="61"/>
                    <a:pt x="36" y="38"/>
                    <a:pt x="28" y="15"/>
                  </a:cubicBezTo>
                  <a:cubicBezTo>
                    <a:pt x="23" y="0"/>
                    <a:pt x="0" y="7"/>
                    <a:pt x="5" y="2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0" name="Freeform 21"/>
            <p:cNvSpPr/>
            <p:nvPr/>
          </p:nvSpPr>
          <p:spPr bwMode="auto">
            <a:xfrm>
              <a:off x="6526" y="1408"/>
              <a:ext cx="192" cy="119"/>
            </a:xfrm>
            <a:custGeom>
              <a:avLst/>
              <a:gdLst>
                <a:gd name="T0" fmla="*/ 14 w 106"/>
                <a:gd name="T1" fmla="*/ 27 h 66"/>
                <a:gd name="T2" fmla="*/ 80 w 106"/>
                <a:gd name="T3" fmla="*/ 59 h 66"/>
                <a:gd name="T4" fmla="*/ 92 w 106"/>
                <a:gd name="T5" fmla="*/ 39 h 66"/>
                <a:gd name="T6" fmla="*/ 26 w 106"/>
                <a:gd name="T7" fmla="*/ 7 h 66"/>
                <a:gd name="T8" fmla="*/ 14 w 106"/>
                <a:gd name="T9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66">
                  <a:moveTo>
                    <a:pt x="14" y="27"/>
                  </a:moveTo>
                  <a:cubicBezTo>
                    <a:pt x="36" y="38"/>
                    <a:pt x="58" y="49"/>
                    <a:pt x="80" y="59"/>
                  </a:cubicBezTo>
                  <a:cubicBezTo>
                    <a:pt x="94" y="66"/>
                    <a:pt x="106" y="46"/>
                    <a:pt x="92" y="39"/>
                  </a:cubicBezTo>
                  <a:cubicBezTo>
                    <a:pt x="70" y="28"/>
                    <a:pt x="48" y="17"/>
                    <a:pt x="26" y="7"/>
                  </a:cubicBezTo>
                  <a:cubicBezTo>
                    <a:pt x="12" y="0"/>
                    <a:pt x="0" y="21"/>
                    <a:pt x="14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1" name="Freeform 22"/>
            <p:cNvSpPr/>
            <p:nvPr/>
          </p:nvSpPr>
          <p:spPr bwMode="auto">
            <a:xfrm>
              <a:off x="6530" y="849"/>
              <a:ext cx="201" cy="108"/>
            </a:xfrm>
            <a:custGeom>
              <a:avLst/>
              <a:gdLst>
                <a:gd name="T0" fmla="*/ 21 w 111"/>
                <a:gd name="T1" fmla="*/ 55 h 60"/>
                <a:gd name="T2" fmla="*/ 97 w 111"/>
                <a:gd name="T3" fmla="*/ 28 h 60"/>
                <a:gd name="T4" fmla="*/ 91 w 111"/>
                <a:gd name="T5" fmla="*/ 5 h 60"/>
                <a:gd name="T6" fmla="*/ 14 w 111"/>
                <a:gd name="T7" fmla="*/ 32 h 60"/>
                <a:gd name="T8" fmla="*/ 21 w 111"/>
                <a:gd name="T9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60">
                  <a:moveTo>
                    <a:pt x="21" y="55"/>
                  </a:moveTo>
                  <a:cubicBezTo>
                    <a:pt x="46" y="46"/>
                    <a:pt x="72" y="37"/>
                    <a:pt x="97" y="28"/>
                  </a:cubicBezTo>
                  <a:cubicBezTo>
                    <a:pt x="111" y="23"/>
                    <a:pt x="105" y="0"/>
                    <a:pt x="91" y="5"/>
                  </a:cubicBezTo>
                  <a:cubicBezTo>
                    <a:pt x="65" y="14"/>
                    <a:pt x="40" y="23"/>
                    <a:pt x="14" y="32"/>
                  </a:cubicBezTo>
                  <a:cubicBezTo>
                    <a:pt x="0" y="37"/>
                    <a:pt x="6" y="60"/>
                    <a:pt x="21" y="5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2" name="Freeform 23"/>
            <p:cNvSpPr/>
            <p:nvPr/>
          </p:nvSpPr>
          <p:spPr bwMode="auto">
            <a:xfrm>
              <a:off x="6155" y="422"/>
              <a:ext cx="113" cy="175"/>
            </a:xfrm>
            <a:custGeom>
              <a:avLst/>
              <a:gdLst>
                <a:gd name="T0" fmla="*/ 28 w 62"/>
                <a:gd name="T1" fmla="*/ 83 h 97"/>
                <a:gd name="T2" fmla="*/ 55 w 62"/>
                <a:gd name="T3" fmla="*/ 26 h 97"/>
                <a:gd name="T4" fmla="*/ 35 w 62"/>
                <a:gd name="T5" fmla="*/ 14 h 97"/>
                <a:gd name="T6" fmla="*/ 7 w 62"/>
                <a:gd name="T7" fmla="*/ 71 h 97"/>
                <a:gd name="T8" fmla="*/ 28 w 62"/>
                <a:gd name="T9" fmla="*/ 8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7">
                  <a:moveTo>
                    <a:pt x="28" y="83"/>
                  </a:moveTo>
                  <a:cubicBezTo>
                    <a:pt x="37" y="64"/>
                    <a:pt x="46" y="45"/>
                    <a:pt x="55" y="26"/>
                  </a:cubicBezTo>
                  <a:cubicBezTo>
                    <a:pt x="62" y="12"/>
                    <a:pt x="41" y="0"/>
                    <a:pt x="35" y="14"/>
                  </a:cubicBezTo>
                  <a:cubicBezTo>
                    <a:pt x="25" y="33"/>
                    <a:pt x="16" y="52"/>
                    <a:pt x="7" y="71"/>
                  </a:cubicBezTo>
                  <a:cubicBezTo>
                    <a:pt x="0" y="85"/>
                    <a:pt x="21" y="97"/>
                    <a:pt x="28" y="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" name="wps稻壳儿佳誉设计原创链接：http://chn.docer.com/works?userid=219874625_7_6"/>
          <p:cNvGrpSpPr/>
          <p:nvPr/>
        </p:nvGrpSpPr>
        <p:grpSpPr>
          <a:xfrm>
            <a:off x="0" y="179783"/>
            <a:ext cx="3045843" cy="873885"/>
            <a:chOff x="0" y="78185"/>
            <a:chExt cx="3045843" cy="873885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0" y="627801"/>
              <a:ext cx="2769399" cy="0"/>
            </a:xfrm>
            <a:prstGeom prst="line">
              <a:avLst/>
            </a:prstGeom>
            <a:ln>
              <a:solidFill>
                <a:srgbClr val="EA5E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276444" y="78185"/>
              <a:ext cx="2769399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3200" b="1" dirty="0">
                  <a:solidFill>
                    <a:srgbClr val="EA5E66"/>
                  </a:solidFill>
                  <a:cs typeface="+mn-ea"/>
                  <a:sym typeface="+mn-lt"/>
                </a:rPr>
                <a:t>公司简介</a:t>
              </a:r>
              <a:endParaRPr lang="zh-CN" altLang="en-US" sz="3200" b="1" dirty="0">
                <a:solidFill>
                  <a:srgbClr val="EA5E66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32573" y="644293"/>
              <a:ext cx="26116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r"/>
              <a:r>
                <a:rPr lang="en-US" altLang="zh-CN" sz="1400" spc="800" dirty="0">
                  <a:solidFill>
                    <a:srgbClr val="EA5E66"/>
                  </a:solidFill>
                  <a:cs typeface="+mn-ea"/>
                  <a:sym typeface="+mn-lt"/>
                </a:rPr>
                <a:t>CHAPTER ONE</a:t>
              </a:r>
              <a:endParaRPr lang="zh-CN" altLang="en-US" sz="1400" spc="800" dirty="0">
                <a:solidFill>
                  <a:srgbClr val="EA5E6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圆角矩形 8"/>
          <p:cNvSpPr/>
          <p:nvPr/>
        </p:nvSpPr>
        <p:spPr>
          <a:xfrm>
            <a:off x="545465" y="1558925"/>
            <a:ext cx="5191760" cy="503491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l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市场开拓情况：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前期已在轨道交通（中国中车、浦镇车辆）、船舶制造（广船重工、熔盛重工等）、航天航空（依托于南航）、汽车制造等高端装备制造和生物医药、精密加工、装备设备、机械电子信息制造等具有行业代表性的工业企业，开展大规模应用示范工程建设工作。</a:t>
            </a:r>
            <a:endParaRPr lang="zh-CN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后期将结合江苏省制造业的特点，在集成电路制造和应用、物联网智能手持终端等领域充分抓住智能制造的典型特征和先进性，探索和完善平台智能制造相关技术和解决方案的有效性，并且形成项目实施效果的评价办法，发挥在江苏省制造行业内的辐射和示范作用。</a:t>
            </a:r>
            <a:endParaRPr lang="zh-CN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84320" y="534670"/>
            <a:ext cx="465518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zh-CN" altLang="en-US" sz="3200" kern="0" dirty="0">
                <a:solidFill>
                  <a:schemeClr val="bg1">
                    <a:lumMod val="6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+mn-ea"/>
                <a:sym typeface="+mn-lt"/>
              </a:rPr>
              <a:t>企业优势</a:t>
            </a:r>
            <a:endParaRPr lang="zh-CN" altLang="en-US" sz="3200" kern="0" dirty="0">
              <a:solidFill>
                <a:schemeClr val="bg1">
                  <a:lumMod val="65000"/>
                </a:schemeClr>
              </a:solidFill>
              <a:latin typeface="方正粗黑宋简体" panose="02000000000000000000" charset="-122"/>
              <a:ea typeface="方正粗黑宋简体" panose="02000000000000000000" charset="-122"/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475095" y="1558925"/>
            <a:ext cx="4812030" cy="25495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p>
            <a:pPr algn="l">
              <a:lnSpc>
                <a:spcPct val="13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核心技术：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国产龙芯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CPU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嵌入式系统核心技术；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自主物联网协议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C-MAC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及远距离无线模块；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面向行业应用的物联网通用系统平台；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多元异构网络融合和数据交换技术。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77430" y="4507230"/>
            <a:ext cx="1362075" cy="199072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6400" y="4916805"/>
            <a:ext cx="1800225" cy="11715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wps稻壳儿佳誉设计原创链接：http://chn.docer.com/works?userid=219874625_7"/>
          <p:cNvGrpSpPr/>
          <p:nvPr/>
        </p:nvGrpSpPr>
        <p:grpSpPr>
          <a:xfrm>
            <a:off x="3926175" y="1565063"/>
            <a:ext cx="5305844" cy="3143351"/>
            <a:chOff x="3858580" y="1565063"/>
            <a:chExt cx="5305844" cy="3143351"/>
          </a:xfrm>
        </p:grpSpPr>
        <p:sp>
          <p:nvSpPr>
            <p:cNvPr id="19" name="矩形 18"/>
            <p:cNvSpPr/>
            <p:nvPr/>
          </p:nvSpPr>
          <p:spPr>
            <a:xfrm>
              <a:off x="3858580" y="3148020"/>
              <a:ext cx="433965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5400">
                  <a:solidFill>
                    <a:srgbClr val="EA6103"/>
                  </a:solidFill>
                  <a:cs typeface="+mn-ea"/>
                  <a:sym typeface="+mn-lt"/>
                </a:rPr>
                <a:t>招聘岗位要求</a:t>
              </a:r>
              <a:endParaRPr lang="zh-CN" altLang="en-US" sz="5400">
                <a:solidFill>
                  <a:srgbClr val="EA6103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884132" y="4062083"/>
              <a:ext cx="528029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zh-CN" sz="360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POST REQUIREMENTS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 rot="14400000">
              <a:off x="5308807" y="1660661"/>
              <a:ext cx="1439196" cy="124800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0" name="Freeform 6"/>
              <p:cNvSpPr/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18" tIns="45709" rIns="91418" bIns="45709" numCol="1" anchor="t" anchorCtr="0" compatLnSpc="1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Freeform 6"/>
              <p:cNvSpPr/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18" tIns="45709" rIns="91418" bIns="45709" numCol="1" anchor="t" anchorCtr="0" compatLnSpc="1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8" name="Freeform 5"/>
            <p:cNvSpPr/>
            <p:nvPr/>
          </p:nvSpPr>
          <p:spPr bwMode="auto">
            <a:xfrm>
              <a:off x="5488118" y="1797354"/>
              <a:ext cx="1080575" cy="974613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EA6103"/>
            </a:solidFill>
            <a:ln w="9525" cap="flat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18" tIns="45709" rIns="91418" bIns="45709" numCol="1" anchor="t" anchorCtr="0" compatLnSpc="1"/>
            <a:lstStyle/>
            <a:p>
              <a:pPr defTabSz="685800"/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5564977" y="1922748"/>
              <a:ext cx="92685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US" altLang="zh-CN" sz="4800" spc="-300">
                  <a:solidFill>
                    <a:schemeClr val="bg1"/>
                  </a:solidFill>
                  <a:cs typeface="+mn-ea"/>
                  <a:sym typeface="+mn-lt"/>
                </a:rPr>
                <a:t>0 2</a:t>
              </a:r>
              <a:endParaRPr lang="zh-CN" altLang="en-US" sz="4800" spc="-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wps稻壳儿佳誉设计原创链接：http://chn.docer.com/works?userid=219874625_7_1"/>
          <p:cNvGrpSpPr/>
          <p:nvPr/>
        </p:nvGrpSpPr>
        <p:grpSpPr>
          <a:xfrm>
            <a:off x="-1" y="179783"/>
            <a:ext cx="3381829" cy="918273"/>
            <a:chOff x="0" y="179784"/>
            <a:chExt cx="2844186" cy="772286"/>
          </a:xfrm>
        </p:grpSpPr>
        <p:cxnSp>
          <p:nvCxnSpPr>
            <p:cNvPr id="87" name="直接连接符 86"/>
            <p:cNvCxnSpPr/>
            <p:nvPr/>
          </p:nvCxnSpPr>
          <p:spPr>
            <a:xfrm>
              <a:off x="0" y="627801"/>
              <a:ext cx="2769399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文本框 87"/>
            <p:cNvSpPr txBox="1"/>
            <p:nvPr/>
          </p:nvSpPr>
          <p:spPr>
            <a:xfrm>
              <a:off x="537700" y="179784"/>
              <a:ext cx="2231699" cy="490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>
                  <a:solidFill>
                    <a:srgbClr val="EA6103"/>
                  </a:solidFill>
                  <a:cs typeface="+mn-ea"/>
                  <a:sym typeface="+mn-lt"/>
                </a:rPr>
                <a:t>招聘岗位</a:t>
              </a:r>
              <a:endParaRPr lang="zh-CN" altLang="en-US" sz="3200" b="1" dirty="0">
                <a:solidFill>
                  <a:srgbClr val="EA6103"/>
                </a:solidFill>
                <a:cs typeface="+mn-ea"/>
                <a:sym typeface="+mn-lt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232573" y="644293"/>
              <a:ext cx="26116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400" spc="800" dirty="0">
                  <a:solidFill>
                    <a:srgbClr val="EA6103"/>
                  </a:solidFill>
                  <a:cs typeface="+mn-ea"/>
                  <a:sym typeface="+mn-lt"/>
                </a:rPr>
                <a:t>CHAPTER ONE</a:t>
              </a:r>
              <a:endParaRPr lang="zh-CN" altLang="en-US" sz="1400" spc="800" dirty="0">
                <a:solidFill>
                  <a:srgbClr val="EA6103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7" name="wps稻壳儿佳誉设计原创链接：http://chn.docer.com/works?userid=219874625_7_2"/>
          <p:cNvSpPr/>
          <p:nvPr/>
        </p:nvSpPr>
        <p:spPr>
          <a:xfrm>
            <a:off x="889635" y="1429385"/>
            <a:ext cx="2573020" cy="1909445"/>
          </a:xfrm>
          <a:prstGeom prst="roundRect">
            <a:avLst>
              <a:gd name="adj" fmla="val 9350"/>
            </a:avLst>
          </a:prstGeom>
          <a:solidFill>
            <a:srgbClr val="E66061"/>
          </a:solidFill>
          <a:ln w="15875">
            <a:gradFill flip="none" rotWithShape="1">
              <a:gsLst>
                <a:gs pos="49000">
                  <a:srgbClr val="E87071"/>
                </a:gs>
                <a:gs pos="0">
                  <a:srgbClr val="F5C3C3"/>
                </a:gs>
                <a:gs pos="100000">
                  <a:srgbClr val="D72323"/>
                </a:gs>
              </a:gsLst>
              <a:lin ang="81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HK" altLang="en-US" sz="135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8" name="wps稻壳儿佳誉设计原创链接：http://chn.docer.com/works?userid=219874625_7_3"/>
          <p:cNvSpPr/>
          <p:nvPr/>
        </p:nvSpPr>
        <p:spPr>
          <a:xfrm>
            <a:off x="276225" y="2526665"/>
            <a:ext cx="3768725" cy="4067175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E66061"/>
            </a:solidFill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HK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0" name="wps稻壳儿佳誉设计原创链接：http://chn.docer.com/works?userid=219874625_7_5"/>
          <p:cNvSpPr txBox="1"/>
          <p:nvPr/>
        </p:nvSpPr>
        <p:spPr>
          <a:xfrm>
            <a:off x="1045210" y="1628775"/>
            <a:ext cx="2336165" cy="70675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lvl="0" algn="ctr" defTabSz="1219200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总经理助理</a:t>
            </a:r>
            <a:endParaRPr lang="zh-CN" altLang="en-US" sz="2000" b="1">
              <a:solidFill>
                <a:schemeClr val="bg1"/>
              </a:solidFill>
              <a:cs typeface="+mn-ea"/>
              <a:sym typeface="+mn-lt"/>
            </a:endParaRPr>
          </a:p>
          <a:p>
            <a:pPr lvl="0" algn="ctr" defTabSz="1219200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2人   6000-8000/月</a:t>
            </a:r>
            <a:endParaRPr lang="zh-CN" altLang="en-US"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1" name="wps稻壳儿佳誉设计原创链接：http://chn.docer.com/works?userid=219874625_7_6"/>
          <p:cNvSpPr txBox="1"/>
          <p:nvPr/>
        </p:nvSpPr>
        <p:spPr>
          <a:xfrm>
            <a:off x="389255" y="2891155"/>
            <a:ext cx="3542665" cy="286131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岗位描述：</a:t>
            </a:r>
            <a:endParaRPr kumimoji="0" lang="zh-CN" altLang="en-US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r>
              <a: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、</a:t>
            </a:r>
            <a:r>
              <a: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协助领导对公司进行团队管理；</a:t>
            </a:r>
            <a:endParaRPr kumimoji="0" lang="zh-CN" altLang="en-US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HK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起草、存档整理总经理签发文件；</a:t>
            </a:r>
            <a:endParaRPr kumimoji="0" lang="zh-HK" altLang="en-US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r>
              <a: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、</a:t>
            </a:r>
            <a:r>
              <a:rPr kumimoji="0" lang="zh-HK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掌握总经理的日程安排做好预约工作，安排商务旅行；</a:t>
            </a:r>
            <a:endParaRPr kumimoji="0" lang="zh-HK" altLang="en-US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r>
              <a: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、</a:t>
            </a:r>
            <a:r>
              <a:rPr kumimoji="0" lang="zh-HK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负责公司的接待工作以及政府关系、公共关系的建立及维护</a:t>
            </a: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；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HK" kern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  <a:r>
              <a:rPr lang="zh-CN" altLang="en-US" kern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、</a:t>
            </a:r>
            <a:r>
              <a:rPr lang="zh-HK" altLang="en-US" kern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具备一定的法务知识</a:t>
            </a:r>
            <a:r>
              <a:rPr lang="zh-CN" altLang="zh-HK" kern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。</a:t>
            </a:r>
            <a:endParaRPr kumimoji="0" lang="zh-HK" altLang="en-US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HK" altLang="en-US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44" name="wps稻壳儿佳誉设计原创链接：http://chn.docer.com/works?userid=219874625_7_8"/>
          <p:cNvSpPr/>
          <p:nvPr/>
        </p:nvSpPr>
        <p:spPr>
          <a:xfrm>
            <a:off x="5228590" y="1303020"/>
            <a:ext cx="2204085" cy="1909445"/>
          </a:xfrm>
          <a:prstGeom prst="roundRect">
            <a:avLst>
              <a:gd name="adj" fmla="val 9350"/>
            </a:avLst>
          </a:prstGeom>
          <a:solidFill>
            <a:srgbClr val="FFB850"/>
          </a:solidFill>
          <a:ln w="15875">
            <a:gradFill flip="none" rotWithShape="1">
              <a:gsLst>
                <a:gs pos="50000">
                  <a:srgbClr val="F3B65D"/>
                </a:gs>
                <a:gs pos="0">
                  <a:srgbClr val="FFE3B9"/>
                </a:gs>
                <a:gs pos="100000">
                  <a:srgbClr val="E68900"/>
                </a:gs>
              </a:gsLst>
              <a:lin ang="81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HK" altLang="en-US" sz="135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5" name="wps稻壳儿佳誉设计原创链接：http://chn.docer.com/works?userid=219874625_7_9"/>
          <p:cNvSpPr/>
          <p:nvPr/>
        </p:nvSpPr>
        <p:spPr>
          <a:xfrm>
            <a:off x="4232910" y="2437765"/>
            <a:ext cx="4196080" cy="4156710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FFB850"/>
            </a:solidFill>
            <a:prstDash val="solid"/>
          </a:ln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HK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8" name="wps稻壳儿佳誉设计原创链接：http://chn.docer.com/works?userid=219874625_7_12"/>
          <p:cNvSpPr txBox="1"/>
          <p:nvPr/>
        </p:nvSpPr>
        <p:spPr>
          <a:xfrm>
            <a:off x="4375150" y="2526665"/>
            <a:ext cx="4053840" cy="424624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岗位描述：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r>
              <a: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、</a:t>
            </a:r>
            <a:r>
              <a:rPr kumimoji="0" lang="zh-HK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公司日常行政管理的运作（包括车辆管理、运送安排、邮件和固定的供给等等）；</a:t>
            </a:r>
            <a:endParaRPr kumimoji="0" lang="zh-HK" altLang="en-US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、</a:t>
            </a:r>
            <a:r>
              <a:rPr kumimoji="0" lang="zh-HK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负责公司的人员档案管理及各类文件、资料的鉴定及统计管理</a:t>
            </a: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等</a:t>
            </a:r>
            <a:r>
              <a:rPr kumimoji="0" lang="zh-HK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工作。</a:t>
            </a:r>
            <a:endParaRPr kumimoji="0" lang="zh-HK" altLang="en-US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HK" altLang="en-US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任职要求：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1、行政管理或相关专业优先；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2、工作细致、有责任心，较强的文字撰写能力，较强的沟通协调以及语言表达能力；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3、熟练使用office办公软件及自动化设备，具备基本的网络知识；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" name="wps稻壳儿佳誉设计原创链接：http://chn.docer.com/works?userid=219874625_7_5"/>
          <p:cNvSpPr txBox="1"/>
          <p:nvPr/>
        </p:nvSpPr>
        <p:spPr>
          <a:xfrm>
            <a:off x="5162550" y="1628775"/>
            <a:ext cx="2336165" cy="70675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p>
            <a:pPr lvl="0" algn="ctr" defTabSz="1219200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行政人事专员 </a:t>
            </a:r>
            <a:endParaRPr lang="zh-CN" altLang="en-US" sz="2000" b="1">
              <a:solidFill>
                <a:schemeClr val="bg1"/>
              </a:solidFill>
              <a:cs typeface="+mn-ea"/>
              <a:sym typeface="+mn-lt"/>
            </a:endParaRPr>
          </a:p>
          <a:p>
            <a:pPr lvl="0" algn="ctr" defTabSz="1219200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 5人  4000-6000/月</a:t>
            </a:r>
            <a:endParaRPr lang="zh-CN" altLang="en-US"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wps稻壳儿佳誉设计原创链接：http://chn.docer.com/works?userid=219874625_7_8"/>
          <p:cNvSpPr/>
          <p:nvPr/>
        </p:nvSpPr>
        <p:spPr>
          <a:xfrm>
            <a:off x="9357360" y="1185545"/>
            <a:ext cx="2016125" cy="1909445"/>
          </a:xfrm>
          <a:prstGeom prst="roundRect">
            <a:avLst>
              <a:gd name="adj" fmla="val 935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defTabSz="685800"/>
            <a:endParaRPr lang="zh-HK" altLang="en-US" sz="135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wps稻壳儿佳誉设计原创链接：http://chn.docer.com/works?userid=219874625_7_9"/>
          <p:cNvSpPr/>
          <p:nvPr/>
        </p:nvSpPr>
        <p:spPr>
          <a:xfrm>
            <a:off x="8568690" y="2437765"/>
            <a:ext cx="3498850" cy="4155440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9050">
            <a:solidFill>
              <a:schemeClr val="accent6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HK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wps稻壳儿佳誉设计原创链接：http://chn.docer.com/works?userid=219874625_7_12"/>
          <p:cNvSpPr txBox="1"/>
          <p:nvPr/>
        </p:nvSpPr>
        <p:spPr>
          <a:xfrm>
            <a:off x="8568690" y="2526665"/>
            <a:ext cx="3381375" cy="424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6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6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6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 rtlCol="0">
            <a:spAutoFit/>
          </a:bodyPr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岗位描述：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1、严格按照公司财务制度的要求，审核费用报销单据、发票等原始凭证,做到合法准确、</a:t>
            </a: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手续完备、单证齐全；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2、积极配合内审及外审的工作；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任职要求：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1、会计、财务管理等相关经济类专科毕业；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2、具有会计从业资格证书，熟练应用办公软件和财务软件；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HK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3、细心严谨；良好的沟通、理解能力。</a:t>
            </a: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HK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8" name="wps稻壳儿佳誉设计原创链接：http://chn.docer.com/works?userid=219874625_7_5"/>
          <p:cNvSpPr txBox="1"/>
          <p:nvPr/>
        </p:nvSpPr>
        <p:spPr>
          <a:xfrm>
            <a:off x="9198610" y="1429385"/>
            <a:ext cx="2336165" cy="7067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 rtlCol="0">
            <a:spAutoFit/>
          </a:bodyPr>
          <a:p>
            <a:pPr lvl="0" algn="ctr" defTabSz="1219200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会计助理  5人 4000-6000/月</a:t>
            </a:r>
            <a:endParaRPr lang="zh-CN" altLang="en-US"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1" name="wps稻壳儿佳誉设计原创链接：http://chn.docer.com/works?userid=219874625_7_14"/>
          <p:cNvSpPr/>
          <p:nvPr/>
        </p:nvSpPr>
        <p:spPr>
          <a:xfrm>
            <a:off x="528955" y="1306195"/>
            <a:ext cx="2546985" cy="1909445"/>
          </a:xfrm>
          <a:prstGeom prst="roundRect">
            <a:avLst>
              <a:gd name="adj" fmla="val 9350"/>
            </a:avLst>
          </a:prstGeom>
          <a:solidFill>
            <a:srgbClr val="01C3D8"/>
          </a:solidFill>
          <a:ln w="15875">
            <a:gradFill flip="none" rotWithShape="1">
              <a:gsLst>
                <a:gs pos="49000">
                  <a:srgbClr val="5DBAC4"/>
                </a:gs>
                <a:gs pos="0">
                  <a:srgbClr val="B9F8FF"/>
                </a:gs>
                <a:gs pos="100000">
                  <a:srgbClr val="017C89"/>
                </a:gs>
              </a:gsLst>
              <a:lin ang="81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defTabSz="685800"/>
            <a:endParaRPr lang="zh-HK" altLang="en-US" sz="135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2" name="wps稻壳儿佳誉设计原创链接：http://chn.docer.com/works?userid=219874625_7_15"/>
          <p:cNvSpPr/>
          <p:nvPr/>
        </p:nvSpPr>
        <p:spPr>
          <a:xfrm>
            <a:off x="165735" y="2321560"/>
            <a:ext cx="3684905" cy="4318635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01C2D6"/>
            </a:solidFill>
            <a:prstDash val="solid"/>
          </a:ln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rtlCol="0" anchor="ctr"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HK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8" name="wps稻壳儿佳誉设计原创链接：http://chn.docer.com/works?userid=219874625_7_20"/>
          <p:cNvSpPr/>
          <p:nvPr/>
        </p:nvSpPr>
        <p:spPr>
          <a:xfrm>
            <a:off x="4936490" y="1306195"/>
            <a:ext cx="2519045" cy="1727200"/>
          </a:xfrm>
          <a:prstGeom prst="roundRect">
            <a:avLst>
              <a:gd name="adj" fmla="val 9350"/>
            </a:avLst>
          </a:prstGeom>
          <a:solidFill>
            <a:srgbClr val="00DDB8"/>
          </a:solidFill>
          <a:ln w="15875">
            <a:gradFill flip="none" rotWithShape="1">
              <a:gsLst>
                <a:gs pos="49000">
                  <a:srgbClr val="00C4A3"/>
                </a:gs>
                <a:gs pos="0">
                  <a:srgbClr val="09FFD6"/>
                </a:gs>
                <a:gs pos="100000">
                  <a:srgbClr val="007E69"/>
                </a:gs>
              </a:gsLst>
              <a:lin ang="81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defTabSz="685800"/>
            <a:endParaRPr lang="zh-HK" altLang="en-US" sz="135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9" name="wps稻壳儿佳誉设计原创链接：http://chn.docer.com/works?userid=219874625_7_21"/>
          <p:cNvSpPr/>
          <p:nvPr/>
        </p:nvSpPr>
        <p:spPr>
          <a:xfrm>
            <a:off x="4128770" y="2320290"/>
            <a:ext cx="4134485" cy="4319905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00D2AF"/>
            </a:solidFill>
            <a:prstDash val="solid"/>
          </a:ln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rtlCol="0" anchor="ctr"/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HK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岗位描述</a:t>
            </a:r>
            <a:r>
              <a:rPr kumimoji="0" lang="zh-CN" altLang="zh-HK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：</a:t>
            </a: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HK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1、进行企业各项资质认定申报材料的组织编写工作；</a:t>
            </a: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HK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2、进行其他各类政府专项资金申报材料的编辑以及报送。</a:t>
            </a: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HK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任职资格：</a:t>
            </a: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HK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1、熟悉项目申报、验收等工作流程及相关方案的编写；</a:t>
            </a: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HK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2、有项目申报工作经验，熟悉政府办公流程，有政府资源者优先考虑；</a:t>
            </a: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HK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3、文字功底较好，抗压能力强，能接受加班。</a:t>
            </a: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1" name="wps稻壳儿佳誉设计原创链接：http://chn.docer.com/works?userid=219874625_7_23"/>
          <p:cNvSpPr txBox="1"/>
          <p:nvPr/>
        </p:nvSpPr>
        <p:spPr>
          <a:xfrm>
            <a:off x="584200" y="1614805"/>
            <a:ext cx="2436495" cy="70675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p>
            <a:pPr algn="ctr" defTabSz="1219200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综合文员 </a:t>
            </a:r>
            <a:endParaRPr lang="zh-CN" altLang="en-US" sz="2000" b="1">
              <a:solidFill>
                <a:schemeClr val="bg1"/>
              </a:solidFill>
              <a:cs typeface="+mn-ea"/>
              <a:sym typeface="+mn-lt"/>
            </a:endParaRPr>
          </a:p>
          <a:p>
            <a:pPr algn="ctr" defTabSz="1219200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 6人   4000-6000/月</a:t>
            </a:r>
            <a:endParaRPr lang="zh-CN" altLang="en-US"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3" name="wps稻壳儿佳誉设计原创链接：http://chn.docer.com/works?userid=219874625_7_25"/>
          <p:cNvSpPr txBox="1"/>
          <p:nvPr/>
        </p:nvSpPr>
        <p:spPr>
          <a:xfrm>
            <a:off x="165735" y="2321560"/>
            <a:ext cx="3526790" cy="383095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岗位描述：</a:t>
            </a: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1、进行企业各项资质认定申报材料的整理工作；</a:t>
            </a: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2、各种项目资料的整理归档等。</a:t>
            </a: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任职资格：</a:t>
            </a: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1、良好的沟通理解能力；责任心强；</a:t>
            </a: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2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、有文字功底，中文专业毕业优先，可接受实习生。</a:t>
            </a: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</p:txBody>
      </p:sp>
      <p:grpSp>
        <p:nvGrpSpPr>
          <p:cNvPr id="86" name="wps稻壳儿佳誉设计原创链接：http://chn.docer.com/works?userid=219874625_7_1"/>
          <p:cNvGrpSpPr/>
          <p:nvPr/>
        </p:nvGrpSpPr>
        <p:grpSpPr>
          <a:xfrm>
            <a:off x="-1" y="179783"/>
            <a:ext cx="3381829" cy="918273"/>
            <a:chOff x="0" y="179784"/>
            <a:chExt cx="2844186" cy="772286"/>
          </a:xfrm>
        </p:grpSpPr>
        <p:cxnSp>
          <p:nvCxnSpPr>
            <p:cNvPr id="87" name="直接连接符 86"/>
            <p:cNvCxnSpPr/>
            <p:nvPr/>
          </p:nvCxnSpPr>
          <p:spPr>
            <a:xfrm>
              <a:off x="0" y="627801"/>
              <a:ext cx="2769399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文本框 87"/>
            <p:cNvSpPr txBox="1"/>
            <p:nvPr/>
          </p:nvSpPr>
          <p:spPr>
            <a:xfrm>
              <a:off x="537700" y="179784"/>
              <a:ext cx="2231699" cy="490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3200" b="1">
                  <a:solidFill>
                    <a:srgbClr val="EA6103"/>
                  </a:solidFill>
                  <a:cs typeface="+mn-ea"/>
                  <a:sym typeface="+mn-lt"/>
                </a:rPr>
                <a:t>招聘岗位</a:t>
              </a:r>
              <a:endParaRPr lang="zh-CN" altLang="en-US" sz="3200" b="1" dirty="0">
                <a:solidFill>
                  <a:srgbClr val="EA6103"/>
                </a:solidFill>
                <a:cs typeface="+mn-ea"/>
                <a:sym typeface="+mn-lt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232573" y="644293"/>
              <a:ext cx="26116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r"/>
              <a:r>
                <a:rPr lang="en-US" altLang="zh-CN" sz="1400" spc="800" dirty="0">
                  <a:solidFill>
                    <a:srgbClr val="EA6103"/>
                  </a:solidFill>
                  <a:cs typeface="+mn-ea"/>
                  <a:sym typeface="+mn-lt"/>
                </a:rPr>
                <a:t>CHAPTER ONE</a:t>
              </a:r>
              <a:endParaRPr lang="zh-CN" altLang="en-US" sz="1400" spc="800" dirty="0">
                <a:solidFill>
                  <a:srgbClr val="EA6103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wps稻壳儿佳誉设计原创链接：http://chn.docer.com/works?userid=219874625_7_23"/>
          <p:cNvSpPr txBox="1"/>
          <p:nvPr/>
        </p:nvSpPr>
        <p:spPr>
          <a:xfrm>
            <a:off x="4977765" y="1613535"/>
            <a:ext cx="2436495" cy="70675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p>
            <a:pPr algn="ctr" defTabSz="1219200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项目申报专员  </a:t>
            </a:r>
            <a:endParaRPr lang="zh-CN" altLang="en-US" sz="2000" b="1">
              <a:solidFill>
                <a:schemeClr val="bg1"/>
              </a:solidFill>
              <a:cs typeface="+mn-ea"/>
              <a:sym typeface="+mn-lt"/>
            </a:endParaRPr>
          </a:p>
          <a:p>
            <a:pPr algn="ctr" defTabSz="1219200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10人  4000-6000/月</a:t>
            </a:r>
            <a:endParaRPr lang="zh-CN" altLang="en-US"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wps稻壳儿佳誉设计原创链接：http://chn.docer.com/works?userid=219874625_7_20"/>
          <p:cNvSpPr/>
          <p:nvPr/>
        </p:nvSpPr>
        <p:spPr>
          <a:xfrm>
            <a:off x="9148445" y="1306195"/>
            <a:ext cx="2519045" cy="1727200"/>
          </a:xfrm>
          <a:prstGeom prst="roundRect">
            <a:avLst>
              <a:gd name="adj" fmla="val 9350"/>
            </a:avLst>
          </a:prstGeom>
          <a:solidFill>
            <a:schemeClr val="accent4">
              <a:lumMod val="40000"/>
              <a:lumOff val="60000"/>
              <a:alpha val="94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defTabSz="685800"/>
            <a:endParaRPr lang="zh-HK" altLang="en-US" sz="135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wps稻壳儿佳誉设计原创链接：http://chn.docer.com/works?userid=219874625_7_21"/>
          <p:cNvSpPr/>
          <p:nvPr/>
        </p:nvSpPr>
        <p:spPr>
          <a:xfrm>
            <a:off x="8467090" y="2320290"/>
            <a:ext cx="3549015" cy="4319905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254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</a:ln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rtlCol="0" anchor="ctr"/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HK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岗位描述</a:t>
            </a:r>
            <a:r>
              <a:rPr kumimoji="0" lang="zh-CN" altLang="zh-HK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：</a:t>
            </a:r>
            <a:endParaRPr kumimoji="0" lang="zh-CN" altLang="zh-HK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HK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r>
              <a:rPr kumimoji="0" lang="zh-CN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、</a:t>
            </a:r>
            <a:r>
              <a:rPr kumimoji="0" lang="zh-HK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计算机或相关专业</a:t>
            </a:r>
            <a:r>
              <a:rPr kumimoji="0" lang="zh-CN" altLang="zh-HK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毕业；</a:t>
            </a: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HK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r>
              <a:rPr kumimoji="0" lang="zh-CN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、</a:t>
            </a:r>
            <a:r>
              <a:rPr kumimoji="0" lang="zh-HK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熟练掌握Java等编程语言；</a:t>
            </a: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HK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r>
              <a:rPr kumimoji="0" lang="zh-CN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、</a:t>
            </a:r>
            <a:r>
              <a:rPr kumimoji="0" lang="zh-HK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有相关工作经验、良好的代码编写习惯及熟悉软件开发规范者优先。</a:t>
            </a:r>
            <a:endParaRPr kumimoji="0" lang="zh-HK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HK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  <a:r>
              <a:rPr kumimoji="0" lang="zh-CN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、具有良好的合作精神。</a:t>
            </a:r>
            <a:endParaRPr kumimoji="0" lang="zh-CN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  <a:p>
            <a:pPr marL="0" marR="0" lvl="0" indent="0" algn="l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8" name="wps稻壳儿佳誉设计原创链接：http://chn.docer.com/works?userid=219874625_7_23"/>
          <p:cNvSpPr txBox="1"/>
          <p:nvPr/>
        </p:nvSpPr>
        <p:spPr>
          <a:xfrm>
            <a:off x="9148445" y="1614805"/>
            <a:ext cx="2436495" cy="70675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p>
            <a:pPr algn="ctr" defTabSz="1219200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软件工程师   </a:t>
            </a:r>
            <a:endParaRPr lang="zh-CN" altLang="en-US" sz="2000" b="1">
              <a:solidFill>
                <a:schemeClr val="bg1"/>
              </a:solidFill>
              <a:cs typeface="+mn-ea"/>
              <a:sym typeface="+mn-lt"/>
            </a:endParaRPr>
          </a:p>
          <a:p>
            <a:pPr algn="ctr" defTabSz="1219200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5人  6000以上/月</a:t>
            </a:r>
            <a:endParaRPr lang="zh-CN" altLang="en-US"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自定义 5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FFC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zj1au33r">
      <a:majorFont>
        <a:latin typeface=""/>
        <a:ea typeface="阿里巴巴普惠体 B"/>
        <a:cs typeface=""/>
      </a:majorFont>
      <a:minorFont>
        <a:latin typeface=""/>
        <a:ea typeface="阿里巴巴普惠体 B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ct val="130000"/>
          </a:lnSpc>
          <a:defRPr sz="14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spcBef>
            <a:spcPts val="600"/>
          </a:spcBef>
          <a:defRPr sz="1400" kern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+mn-lt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8_自定义设计方案">
  <a:themeElements>
    <a:clrScheme name="0电影3">
      <a:dk1>
        <a:sysClr val="windowText" lastClr="000000"/>
      </a:dk1>
      <a:lt1>
        <a:sysClr val="window" lastClr="FFFFFF"/>
      </a:lt1>
      <a:dk2>
        <a:srgbClr val="3F2F1A"/>
      </a:dk2>
      <a:lt2>
        <a:srgbClr val="E7E6E6"/>
      </a:lt2>
      <a:accent1>
        <a:srgbClr val="C58132"/>
      </a:accent1>
      <a:accent2>
        <a:srgbClr val="3F2F1A"/>
      </a:accent2>
      <a:accent3>
        <a:srgbClr val="C58132"/>
      </a:accent3>
      <a:accent4>
        <a:srgbClr val="3F2F1A"/>
      </a:accent4>
      <a:accent5>
        <a:srgbClr val="C58132"/>
      </a:accent5>
      <a:accent6>
        <a:srgbClr val="3F2F1A"/>
      </a:accent6>
      <a:hlink>
        <a:srgbClr val="C58132"/>
      </a:hlink>
      <a:folHlink>
        <a:srgbClr val="3F2F1A"/>
      </a:folHlink>
    </a:clrScheme>
    <a:fontScheme name="zj1au33r">
      <a:majorFont>
        <a:latin typeface=""/>
        <a:ea typeface="阿里巴巴普惠体 B"/>
        <a:cs typeface=""/>
      </a:majorFont>
      <a:minorFont>
        <a:latin typeface=""/>
        <a:ea typeface="阿里巴巴普惠体 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Office 主题">
  <a:themeElements>
    <a:clrScheme name="自定义 5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E9857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zj1au33r">
      <a:majorFont>
        <a:latin typeface=""/>
        <a:ea typeface="阿里巴巴普惠体 B"/>
        <a:cs typeface=""/>
      </a:majorFont>
      <a:minorFont>
        <a:latin typeface=""/>
        <a:ea typeface="阿里巴巴普惠体 B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自定义 5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FFC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zj1au33r">
      <a:majorFont>
        <a:latin typeface=""/>
        <a:ea typeface="阿里巴巴普惠体 B"/>
        <a:cs typeface=""/>
      </a:majorFont>
      <a:minorFont>
        <a:latin typeface=""/>
        <a:ea typeface="阿里巴巴普惠体 B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ct val="130000"/>
          </a:lnSpc>
          <a:defRPr sz="14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spcBef>
            <a:spcPts val="600"/>
          </a:spcBef>
          <a:defRPr sz="1400" kern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+mn-lt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zj1au33r">
      <a:majorFont>
        <a:latin typeface=""/>
        <a:ea typeface="阿里巴巴普惠体 B"/>
        <a:cs typeface=""/>
      </a:majorFont>
      <a:minorFont>
        <a:latin typeface=""/>
        <a:ea typeface="阿里巴巴普惠体 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3577</Words>
  <Application>WPS 演示</Application>
  <PresentationFormat>宽屏</PresentationFormat>
  <Paragraphs>285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Calibri</vt:lpstr>
      <vt:lpstr>方正粗黑宋简体</vt:lpstr>
      <vt:lpstr>等线</vt:lpstr>
      <vt:lpstr>等线</vt:lpstr>
      <vt:lpstr>Bebas</vt:lpstr>
      <vt:lpstr>Arial Unicode MS</vt:lpstr>
      <vt:lpstr>阿里巴巴普惠体 B</vt:lpstr>
      <vt:lpstr>Office 主题</vt:lpstr>
      <vt:lpstr>18_自定义设计方案</vt:lpstr>
      <vt:lpstr>7_Office 主题</vt:lpstr>
      <vt:lpstr>1_Office 主题</vt:lpstr>
      <vt:lpstr>3_自定义设计方案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稻壳儿佳誉设计</dc:creator>
  <cp:lastModifiedBy>奶糖</cp:lastModifiedBy>
  <cp:revision>178</cp:revision>
  <dcterms:created xsi:type="dcterms:W3CDTF">2017-10-12T01:14:00Z</dcterms:created>
  <dcterms:modified xsi:type="dcterms:W3CDTF">2020-04-15T06:04:09Z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2052-11.1.0.9587</vt:lpwstr>
  </property>
</Properties>
</file>